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6" r:id="rId3"/>
    <p:sldId id="272" r:id="rId4"/>
    <p:sldId id="258" r:id="rId5"/>
    <p:sldId id="271" r:id="rId6"/>
    <p:sldId id="270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94660"/>
  </p:normalViewPr>
  <p:slideViewPr>
    <p:cSldViewPr>
      <p:cViewPr varScale="1">
        <p:scale>
          <a:sx n="90" d="100"/>
          <a:sy n="90" d="100"/>
        </p:scale>
        <p:origin x="-972" y="-96"/>
      </p:cViewPr>
      <p:guideLst>
        <p:guide orient="horz" pos="2160"/>
        <p:guide pos="328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84686E-83A4-4F90-91BD-FCD0DA181AFC}" type="datetimeFigureOut">
              <a:rPr lang="cs-CZ" smtClean="0"/>
              <a:t>21.2.2012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unicov.cz/moodle/animace/rotace_profilu1_demo/rotace_profilu1_demo.htm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6012180" y="1988820"/>
            <a:ext cx="2430071" cy="81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652136" y="3356992"/>
            <a:ext cx="309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 Vzdělání pro konkurenceschopnost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Moderní absolvent 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strojírenství</a:t>
            </a:r>
            <a:b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Tento projekt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 spolufinancován Evropským sociálním fondem a státním rozpočtem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České republiky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5652135" y="1988820"/>
            <a:ext cx="3240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Technická dokumentace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" y="366974"/>
            <a:ext cx="49196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G_0291 2000pix+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11505" y="1628775"/>
            <a:ext cx="4824536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bdélník 2"/>
          <p:cNvSpPr/>
          <p:nvPr/>
        </p:nvSpPr>
        <p:spPr>
          <a:xfrm>
            <a:off x="5508691" y="357254"/>
            <a:ext cx="33762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Grantový projekt</a:t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„Moderní absolvent 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strojírenství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3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188595"/>
            <a:ext cx="6679692" cy="50034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4054682" y="2191158"/>
            <a:ext cx="37353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Zadání</a:t>
            </a:r>
            <a:br>
              <a:rPr lang="cs-CZ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projektového úkolu</a:t>
            </a:r>
            <a:endParaRPr lang="cs-CZ" sz="3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Šipka nahoru 2"/>
          <p:cNvSpPr/>
          <p:nvPr/>
        </p:nvSpPr>
        <p:spPr>
          <a:xfrm rot="19335663">
            <a:off x="4834153" y="1545202"/>
            <a:ext cx="360045" cy="8359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3648965">
            <a:off x="3849877" y="3314931"/>
            <a:ext cx="360045" cy="44436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1268730"/>
            <a:ext cx="44577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bdélník 5"/>
          <p:cNvSpPr/>
          <p:nvPr/>
        </p:nvSpPr>
        <p:spPr>
          <a:xfrm>
            <a:off x="1517137" y="316185"/>
            <a:ext cx="6229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Studentská práce - model</a:t>
            </a:r>
            <a:endParaRPr lang="cs-CZ" sz="4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6" name="Picture 4" descr="http://files.projekt-esf.webnode.cz/200000531-8ced18de73/PB110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8" y="1619605"/>
            <a:ext cx="3657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4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1" y="431681"/>
            <a:ext cx="6234799" cy="449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bdélník 5"/>
          <p:cNvSpPr/>
          <p:nvPr/>
        </p:nvSpPr>
        <p:spPr>
          <a:xfrm>
            <a:off x="5891500" y="1820161"/>
            <a:ext cx="290175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Studentská</a:t>
            </a:r>
            <a:br>
              <a:rPr lang="cs-CZ" sz="3600" b="1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cs-CZ" sz="3600" b="1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práce - výkres</a:t>
            </a:r>
            <a:endParaRPr lang="cs-CZ" sz="3600" b="1" cap="none" spc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1026" name="Picture 2" descr="http://files.projekt-esf.webnode.cz/200000534-53f9554f32/PB110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073">
            <a:off x="636768" y="1021578"/>
            <a:ext cx="3554556" cy="266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files.projekt-esf.webnode.cz/200000753-1139a1233e/P1260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586">
            <a:off x="4832187" y="2634605"/>
            <a:ext cx="3551166" cy="2663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4572000" y="548640"/>
            <a:ext cx="2815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Evaluace</a:t>
            </a:r>
            <a:br>
              <a:rPr lang="cs-CZ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projektu</a:t>
            </a:r>
            <a:endParaRPr lang="cs-CZ" sz="5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06023" y="2359498"/>
            <a:ext cx="614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Děkuji za pozornost.</a:t>
            </a:r>
            <a:endParaRPr lang="cs-CZ" sz="5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22138" y="1002916"/>
            <a:ext cx="792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</a:t>
            </a:r>
            <a:r>
              <a:rPr lang="cs-CZ" sz="2000" b="1" smtClean="0">
                <a:solidFill>
                  <a:schemeClr val="bg1"/>
                </a:solidFill>
              </a:rPr>
              <a:t>Vytvoření </a:t>
            </a:r>
            <a:r>
              <a:rPr lang="cs-CZ" sz="2000" b="1">
                <a:solidFill>
                  <a:schemeClr val="bg1"/>
                </a:solidFill>
              </a:rPr>
              <a:t>studijních materiálů </a:t>
            </a:r>
            <a:r>
              <a:rPr lang="cs-CZ" sz="2000" b="1">
                <a:solidFill>
                  <a:schemeClr val="bg1"/>
                </a:solidFill>
              </a:rPr>
              <a:t>pro </a:t>
            </a:r>
            <a:r>
              <a:rPr lang="cs-CZ" sz="2000" b="1" smtClean="0">
                <a:solidFill>
                  <a:schemeClr val="bg1"/>
                </a:solidFill>
              </a:rPr>
              <a:t>předmět</a:t>
            </a:r>
            <a:br>
              <a:rPr lang="cs-CZ" sz="2000" b="1" smtClean="0">
                <a:solidFill>
                  <a:schemeClr val="bg1"/>
                </a:solidFill>
              </a:rPr>
            </a:br>
            <a:r>
              <a:rPr lang="cs-CZ" sz="2000" b="1" smtClean="0">
                <a:solidFill>
                  <a:schemeClr val="bg1"/>
                </a:solidFill>
              </a:rPr>
              <a:t> </a:t>
            </a:r>
            <a:r>
              <a:rPr lang="cs-CZ" sz="2000" b="1">
                <a:solidFill>
                  <a:schemeClr val="bg1"/>
                </a:solidFill>
              </a:rPr>
              <a:t>Technická </a:t>
            </a:r>
            <a:r>
              <a:rPr lang="cs-CZ" sz="2000" b="1" smtClean="0">
                <a:solidFill>
                  <a:schemeClr val="bg1"/>
                </a:solidFill>
              </a:rPr>
              <a:t>dokumentace.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37634" y="431682"/>
            <a:ext cx="1133298" cy="3600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mtClean="0"/>
              <a:t>CÍL:</a:t>
            </a:r>
            <a:endParaRPr lang="cs-CZ" sz="2000" b="1"/>
          </a:p>
        </p:txBody>
      </p:sp>
      <p:sp>
        <p:nvSpPr>
          <p:cNvPr id="6" name="Zaoblený obdélník 5"/>
          <p:cNvSpPr/>
          <p:nvPr/>
        </p:nvSpPr>
        <p:spPr>
          <a:xfrm>
            <a:off x="748266" y="2020718"/>
            <a:ext cx="1440180" cy="3600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mtClean="0"/>
              <a:t>VÝSTUP:</a:t>
            </a:r>
            <a:endParaRPr lang="cs-CZ" sz="2000" b="1"/>
          </a:p>
        </p:txBody>
      </p:sp>
      <p:sp>
        <p:nvSpPr>
          <p:cNvPr id="7" name="TextovéPole 6"/>
          <p:cNvSpPr txBox="1"/>
          <p:nvPr/>
        </p:nvSpPr>
        <p:spPr>
          <a:xfrm>
            <a:off x="611505" y="2708910"/>
            <a:ext cx="792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>
                <a:solidFill>
                  <a:schemeClr val="bg1"/>
                </a:solidFill>
              </a:rPr>
              <a:t>Výukové </a:t>
            </a:r>
            <a:r>
              <a:rPr lang="cs-CZ" sz="2000" b="1">
                <a:solidFill>
                  <a:schemeClr val="bg1"/>
                </a:solidFill>
              </a:rPr>
              <a:t>materiály </a:t>
            </a:r>
            <a:r>
              <a:rPr lang="cs-CZ" sz="2000" b="1" smtClean="0">
                <a:solidFill>
                  <a:schemeClr val="bg1"/>
                </a:solidFill>
              </a:rPr>
              <a:t>jsou vytvořeny </a:t>
            </a:r>
            <a:r>
              <a:rPr lang="cs-CZ" sz="2000" b="1">
                <a:solidFill>
                  <a:schemeClr val="bg1"/>
                </a:solidFill>
              </a:rPr>
              <a:t>v elektronické podobě formou </a:t>
            </a:r>
            <a:r>
              <a:rPr lang="cs-CZ" sz="2000" b="1">
                <a:solidFill>
                  <a:schemeClr val="bg1"/>
                </a:solidFill>
              </a:rPr>
              <a:t>názorných </a:t>
            </a:r>
            <a:r>
              <a:rPr lang="cs-CZ" sz="2000" b="1" smtClean="0">
                <a:solidFill>
                  <a:schemeClr val="bg1"/>
                </a:solidFill>
              </a:rPr>
              <a:t>metodických materiálů a animací k </a:t>
            </a:r>
            <a:r>
              <a:rPr lang="cs-CZ" sz="2000" b="1">
                <a:solidFill>
                  <a:schemeClr val="bg1"/>
                </a:solidFill>
              </a:rPr>
              <a:t>programu </a:t>
            </a:r>
            <a:r>
              <a:rPr lang="cs-CZ" sz="2000" b="1">
                <a:solidFill>
                  <a:schemeClr val="bg1"/>
                </a:solidFill>
              </a:rPr>
              <a:t>Solid </a:t>
            </a:r>
            <a:r>
              <a:rPr lang="cs-CZ" sz="2000" b="1" smtClean="0">
                <a:solidFill>
                  <a:schemeClr val="bg1"/>
                </a:solidFill>
              </a:rPr>
              <a:t>Edge</a:t>
            </a:r>
            <a:br>
              <a:rPr lang="cs-CZ" sz="2000" b="1" smtClean="0">
                <a:solidFill>
                  <a:schemeClr val="bg1"/>
                </a:solidFill>
              </a:rPr>
            </a:br>
            <a:r>
              <a:rPr lang="cs-CZ" sz="2000" b="1" smtClean="0">
                <a:solidFill>
                  <a:schemeClr val="bg1"/>
                </a:solidFill>
              </a:rPr>
              <a:t>v prostředí Moodle.</a:t>
            </a:r>
            <a:endParaRPr lang="cs-CZ" sz="2000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3789045"/>
            <a:ext cx="4320540" cy="184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3.gstatic.com/images?q=tbn:ANd9GcQXvwgnVLwnyH_H_hkFO227u3Nru4ls1eAPpVc5MSM0zQlE0f0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75" y="548639"/>
            <a:ext cx="2670986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0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505" y="908685"/>
            <a:ext cx="7920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– získat poznatky a návyky v </a:t>
            </a:r>
            <a:r>
              <a:rPr lang="cs-CZ"/>
              <a:t>e-learningovém </a:t>
            </a:r>
            <a:r>
              <a:rPr lang="cs-CZ" smtClean="0"/>
              <a:t>prostředí,</a:t>
            </a:r>
            <a:endParaRPr lang="cs-CZ"/>
          </a:p>
          <a:p>
            <a:r>
              <a:rPr lang="cs-CZ"/>
              <a:t>– naučit se modelovat ve 3D programu </a:t>
            </a:r>
            <a:r>
              <a:rPr lang="cs-CZ"/>
              <a:t>Solid </a:t>
            </a:r>
            <a:r>
              <a:rPr lang="cs-CZ" smtClean="0"/>
              <a:t>Edge,</a:t>
            </a:r>
            <a:endParaRPr lang="cs-CZ"/>
          </a:p>
          <a:p>
            <a:r>
              <a:rPr lang="cs-CZ"/>
              <a:t>– získat představu o tvorbě digitální </a:t>
            </a:r>
            <a:r>
              <a:rPr lang="cs-CZ"/>
              <a:t>technické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   dokumentace, </a:t>
            </a:r>
            <a:endParaRPr lang="cs-CZ"/>
          </a:p>
          <a:p>
            <a:r>
              <a:rPr lang="cs-CZ"/>
              <a:t>– rozvíjet prostorovou představu a </a:t>
            </a:r>
            <a:r>
              <a:rPr lang="cs-CZ"/>
              <a:t>tvůrčí </a:t>
            </a:r>
            <a:r>
              <a:rPr lang="cs-CZ" smtClean="0"/>
              <a:t>myšlení, </a:t>
            </a:r>
            <a:endParaRPr lang="cs-CZ"/>
          </a:p>
          <a:p>
            <a:r>
              <a:rPr lang="cs-CZ"/>
              <a:t>– získat vědomosti a dovednost ve </a:t>
            </a:r>
            <a:r>
              <a:rPr lang="cs-CZ"/>
              <a:t>čtení </a:t>
            </a:r>
            <a:r>
              <a:rPr lang="cs-CZ" smtClean="0"/>
              <a:t>výkresů,</a:t>
            </a:r>
            <a:endParaRPr lang="cs-CZ"/>
          </a:p>
          <a:p>
            <a:r>
              <a:rPr lang="cs-CZ"/>
              <a:t>– aplikovat znalost </a:t>
            </a:r>
            <a:r>
              <a:rPr lang="cs-CZ"/>
              <a:t>rovnoběžného </a:t>
            </a:r>
            <a:r>
              <a:rPr lang="cs-CZ" smtClean="0"/>
              <a:t>promítání, </a:t>
            </a:r>
            <a:endParaRPr lang="cs-CZ"/>
          </a:p>
          <a:p>
            <a:r>
              <a:rPr lang="cs-CZ"/>
              <a:t>– pochopit systém kótování vzhledem k </a:t>
            </a:r>
            <a:r>
              <a:rPr lang="cs-CZ"/>
              <a:t>technologii </a:t>
            </a:r>
            <a:r>
              <a:rPr lang="cs-CZ" smtClean="0"/>
              <a:t>výroby, </a:t>
            </a:r>
            <a:endParaRPr lang="cs-CZ"/>
          </a:p>
          <a:p>
            <a:r>
              <a:rPr lang="cs-CZ"/>
              <a:t>– umět vytvořit </a:t>
            </a:r>
            <a:r>
              <a:rPr lang="cs-CZ"/>
              <a:t>jednoduché </a:t>
            </a:r>
            <a:r>
              <a:rPr lang="cs-CZ" smtClean="0"/>
              <a:t>sestavy, </a:t>
            </a:r>
            <a:endParaRPr lang="cs-CZ"/>
          </a:p>
          <a:p>
            <a:r>
              <a:rPr lang="cs-CZ"/>
              <a:t>– umět vytvořit výkres a zakótovat součást vzhledem k </a:t>
            </a:r>
            <a:r>
              <a:rPr lang="cs-CZ"/>
              <a:t>technologii </a:t>
            </a:r>
            <a:r>
              <a:rPr lang="cs-CZ" smtClean="0"/>
              <a:t>výroby, </a:t>
            </a:r>
            <a:endParaRPr lang="cs-CZ"/>
          </a:p>
          <a:p>
            <a:r>
              <a:rPr lang="cs-CZ"/>
              <a:t>– modelování strojní součásti a jednoduché sestavy v programu </a:t>
            </a:r>
            <a:r>
              <a:rPr lang="cs-CZ"/>
              <a:t>Solid </a:t>
            </a:r>
            <a:r>
              <a:rPr lang="cs-CZ" smtClean="0"/>
              <a:t>Edge, </a:t>
            </a:r>
            <a:endParaRPr lang="cs-CZ"/>
          </a:p>
          <a:p>
            <a:r>
              <a:rPr lang="cs-CZ"/>
              <a:t>– vytváření výkresů a kótování včetně tolerancí, jakostí povrchu, </a:t>
            </a:r>
            <a:r>
              <a:rPr lang="cs-CZ"/>
              <a:t>geometrických </a:t>
            </a:r>
            <a:r>
              <a:rPr lang="cs-CZ" smtClean="0"/>
              <a:t>   </a:t>
            </a:r>
          </a:p>
          <a:p>
            <a:r>
              <a:rPr lang="cs-CZ"/>
              <a:t> </a:t>
            </a:r>
            <a:r>
              <a:rPr lang="cs-CZ" smtClean="0"/>
              <a:t>  tolerancí tvaru </a:t>
            </a:r>
            <a:r>
              <a:rPr lang="cs-CZ"/>
              <a:t>a polohy </a:t>
            </a:r>
            <a:r>
              <a:rPr lang="cs-CZ"/>
              <a:t>atd</a:t>
            </a:r>
            <a:r>
              <a:rPr lang="cs-CZ" smtClean="0"/>
              <a:t>., </a:t>
            </a:r>
            <a:endParaRPr lang="cs-CZ"/>
          </a:p>
          <a:p>
            <a:r>
              <a:rPr lang="cs-CZ"/>
              <a:t>– orientace v zásadách rovnoběžného promítání, používání řezů, </a:t>
            </a:r>
            <a:r>
              <a:rPr lang="cs-CZ"/>
              <a:t>změny </a:t>
            </a:r>
            <a:r>
              <a:rPr lang="cs-CZ" smtClean="0"/>
              <a:t>měřítek</a:t>
            </a:r>
            <a:r>
              <a:rPr lang="cs-CZ"/>
              <a:t>.</a:t>
            </a:r>
            <a:endParaRPr lang="cs-CZ" smtClean="0"/>
          </a:p>
        </p:txBody>
      </p:sp>
      <p:sp>
        <p:nvSpPr>
          <p:cNvPr id="3" name="Zaoblený obdélník 2"/>
          <p:cNvSpPr/>
          <p:nvPr/>
        </p:nvSpPr>
        <p:spPr>
          <a:xfrm>
            <a:off x="918387" y="389151"/>
            <a:ext cx="4733748" cy="3600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/>
              <a:t>Specifičnost daného materiálu</a:t>
            </a:r>
            <a:r>
              <a:rPr lang="cs-CZ"/>
              <a:t>:</a:t>
            </a:r>
          </a:p>
        </p:txBody>
      </p:sp>
      <p:pic>
        <p:nvPicPr>
          <p:cNvPr id="2050" name="Picture 2" descr="http://t2.gstatic.com/images?q=tbn:ANd9GcSgdNFRZuQFVsLoeo6NC9EAaL3ZSIFTTwsJ8FRVMZbrqjZqK5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36" y="898053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0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548640"/>
            <a:ext cx="597217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44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42" y="674015"/>
            <a:ext cx="6157713" cy="35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1" y="2698277"/>
            <a:ext cx="20288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253704" y="390614"/>
            <a:ext cx="2160270" cy="2160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2" idx="3"/>
          </p:cNvCxnSpPr>
          <p:nvPr/>
        </p:nvCxnSpPr>
        <p:spPr>
          <a:xfrm flipH="1">
            <a:off x="1956391" y="2234520"/>
            <a:ext cx="613677" cy="615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0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548640"/>
            <a:ext cx="6912864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97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7" y="410417"/>
            <a:ext cx="6346507" cy="50025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Obdélník 5"/>
          <p:cNvSpPr/>
          <p:nvPr/>
        </p:nvSpPr>
        <p:spPr>
          <a:xfrm>
            <a:off x="1296462" y="294921"/>
            <a:ext cx="65646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Zadání projektového úkolu</a:t>
            </a:r>
            <a:endParaRPr lang="cs-CZ" sz="4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Šipka doleva 1"/>
          <p:cNvSpPr/>
          <p:nvPr/>
        </p:nvSpPr>
        <p:spPr>
          <a:xfrm>
            <a:off x="5049004" y="3439633"/>
            <a:ext cx="360045" cy="3600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3608823" y="3916636"/>
            <a:ext cx="360045" cy="3600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3131820" y="4509135"/>
            <a:ext cx="360045" cy="3600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eva 9"/>
          <p:cNvSpPr/>
          <p:nvPr/>
        </p:nvSpPr>
        <p:spPr>
          <a:xfrm rot="5400000">
            <a:off x="2326670" y="1797434"/>
            <a:ext cx="360045" cy="3600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863753" y="2254954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Zadání</a:t>
            </a:r>
            <a:endParaRPr lang="cs-CZ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96213" y="3322674"/>
            <a:ext cx="1867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Metodika</a:t>
            </a:r>
            <a:endParaRPr lang="cs-CZ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035625" y="3789045"/>
            <a:ext cx="1707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Animace</a:t>
            </a:r>
            <a:endParaRPr lang="cs-CZ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519502" y="4381544"/>
            <a:ext cx="20409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Odevzdání</a:t>
            </a:r>
            <a:endParaRPr lang="cs-CZ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2019"/>
            <a:ext cx="6983148" cy="49939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2051685" y="188595"/>
            <a:ext cx="5075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Metodické materiály</a:t>
            </a:r>
            <a:endParaRPr lang="cs-CZ" sz="4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6" name="Obdélník 5"/>
          <p:cNvSpPr/>
          <p:nvPr/>
        </p:nvSpPr>
        <p:spPr>
          <a:xfrm>
            <a:off x="3131820" y="188595"/>
            <a:ext cx="2246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Animace</a:t>
            </a:r>
            <a:endParaRPr lang="cs-CZ" sz="4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1" y="961848"/>
            <a:ext cx="5292090" cy="3984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77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285</Words>
  <Application>Microsoft Office PowerPoint</Application>
  <PresentationFormat>Předvádění na obrazovce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Miroslav Zvoneček</cp:lastModifiedBy>
  <cp:revision>17</cp:revision>
  <dcterms:created xsi:type="dcterms:W3CDTF">2011-11-07T07:18:18Z</dcterms:created>
  <dcterms:modified xsi:type="dcterms:W3CDTF">2012-02-21T22:42:18Z</dcterms:modified>
</cp:coreProperties>
</file>