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Lst>
  <p:sldIdLst>
    <p:sldId id="257" r:id="rId2"/>
    <p:sldId id="256" r:id="rId3"/>
    <p:sldId id="266" r:id="rId4"/>
    <p:sldId id="267" r:id="rId5"/>
    <p:sldId id="258" r:id="rId6"/>
    <p:sldId id="259" r:id="rId7"/>
    <p:sldId id="260" r:id="rId8"/>
    <p:sldId id="261" r:id="rId9"/>
    <p:sldId id="262" r:id="rId10"/>
    <p:sldId id="263" r:id="rId11"/>
    <p:sldId id="264" r:id="rId12"/>
    <p:sldId id="269" r:id="rId13"/>
    <p:sldId id="270" r:id="rId14"/>
    <p:sldId id="271" r:id="rId15"/>
    <p:sldId id="273" r:id="rId16"/>
    <p:sldId id="272" r:id="rId17"/>
    <p:sldId id="268"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6" autoAdjust="0"/>
    <p:restoredTop sz="94660"/>
  </p:normalViewPr>
  <p:slideViewPr>
    <p:cSldViewPr>
      <p:cViewPr varScale="1">
        <p:scale>
          <a:sx n="90" d="100"/>
          <a:sy n="90" d="100"/>
        </p:scale>
        <p:origin x="-294" y="-96"/>
      </p:cViewPr>
      <p:guideLst>
        <p:guide orient="horz" pos="2160"/>
        <p:guide pos="328"/>
        <p:guide pos="3428"/>
      </p:guideLst>
    </p:cSldViewPr>
  </p:slideViewPr>
  <p:notesTextViewPr>
    <p:cViewPr>
      <p:scale>
        <a:sx n="1" d="1"/>
        <a:sy n="1" d="1"/>
      </p:scale>
      <p:origin x="0" y="0"/>
    </p:cViewPr>
  </p:notesText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B984686E-83A4-4F90-91BD-FCD0DA181AFC}" type="datetimeFigureOut">
              <a:rPr lang="cs-CZ" smtClean="0"/>
              <a:t>18.2.2012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849487-643D-4A51-A0E4-29A8657E0CA4}" type="slidenum">
              <a:rPr lang="cs-CZ" smtClean="0"/>
              <a:t>‹#›</a:t>
            </a:fld>
            <a:endParaRPr lang="cs-CZ"/>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B984686E-83A4-4F90-91BD-FCD0DA181AFC}" type="datetimeFigureOut">
              <a:rPr lang="cs-CZ" smtClean="0"/>
              <a:t>18.2.2012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849487-643D-4A51-A0E4-29A8657E0CA4}" type="slidenum">
              <a:rPr lang="cs-CZ" smtClean="0"/>
              <a:t>‹#›</a:t>
            </a:fld>
            <a:endParaRPr lang="cs-CZ"/>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984686E-83A4-4F90-91BD-FCD0DA181AFC}" type="datetimeFigureOut">
              <a:rPr lang="cs-CZ" smtClean="0"/>
              <a:t>18.2.2012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849487-643D-4A51-A0E4-29A8657E0CA4}" type="slidenum">
              <a:rPr lang="cs-CZ" smtClean="0"/>
              <a:t>‹#›</a:t>
            </a:fld>
            <a:endParaRPr lang="cs-C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B984686E-83A4-4F90-91BD-FCD0DA181AFC}" type="datetimeFigureOut">
              <a:rPr lang="cs-CZ" smtClean="0"/>
              <a:t>18.2.2012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849487-643D-4A51-A0E4-29A8657E0CA4}" type="slidenum">
              <a:rPr lang="cs-CZ" smtClean="0"/>
              <a:t>‹#›</a:t>
            </a:fld>
            <a:endParaRPr lang="cs-CZ"/>
          </a:p>
        </p:txBody>
      </p:sp>
      <p:sp>
        <p:nvSpPr>
          <p:cNvPr id="7" name="Title 6"/>
          <p:cNvSpPr>
            <a:spLocks noGrp="1"/>
          </p:cNvSpPr>
          <p:nvPr>
            <p:ph type="title"/>
          </p:nvPr>
        </p:nvSpPr>
        <p:spPr/>
        <p:txBody>
          <a:bodyPr/>
          <a:lstStyle/>
          <a:p>
            <a:r>
              <a:rPr lang="cs-CZ" smtClean="0"/>
              <a:t>Kliknutím lze upravit styl.</a:t>
            </a:r>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984686E-83A4-4F90-91BD-FCD0DA181AFC}" type="datetimeFigureOut">
              <a:rPr lang="cs-CZ" smtClean="0"/>
              <a:t>18.2.2012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849487-643D-4A51-A0E4-29A8657E0CA4}" type="slidenum">
              <a:rPr lang="cs-CZ" smtClean="0"/>
              <a:t>‹#›</a:t>
            </a:fld>
            <a:endParaRPr lang="cs-CZ"/>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B984686E-83A4-4F90-91BD-FCD0DA181AFC}" type="datetimeFigureOut">
              <a:rPr lang="cs-CZ" smtClean="0"/>
              <a:t>18.2.2012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B849487-643D-4A51-A0E4-29A8657E0CA4}" type="slidenum">
              <a:rPr lang="cs-CZ" smtClean="0"/>
              <a:t>‹#›</a:t>
            </a:fld>
            <a:endParaRPr lang="cs-CZ"/>
          </a:p>
        </p:txBody>
      </p:sp>
      <p:sp>
        <p:nvSpPr>
          <p:cNvPr id="9" name="Content Placeholder 8"/>
          <p:cNvSpPr>
            <a:spLocks noGrp="1"/>
          </p:cNvSpPr>
          <p:nvPr>
            <p:ph sz="quarter" idx="13"/>
          </p:nvPr>
        </p:nvSpPr>
        <p:spPr>
          <a:xfrm>
            <a:off x="676655" y="2679192"/>
            <a:ext cx="3822192" cy="34472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984686E-83A4-4F90-91BD-FCD0DA181AFC}" type="datetimeFigureOut">
              <a:rPr lang="cs-CZ" smtClean="0"/>
              <a:t>18.2.2012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B849487-643D-4A51-A0E4-29A8657E0CA4}" type="slidenum">
              <a:rPr lang="cs-CZ" smtClean="0"/>
              <a:t>‹#›</a:t>
            </a:fld>
            <a:endParaRPr lang="cs-CZ"/>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B984686E-83A4-4F90-91BD-FCD0DA181AFC}" type="datetimeFigureOut">
              <a:rPr lang="cs-CZ" smtClean="0"/>
              <a:t>18.2.2012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B849487-643D-4A51-A0E4-29A8657E0CA4}" type="slidenum">
              <a:rPr lang="cs-CZ" smtClean="0"/>
              <a:t>‹#›</a:t>
            </a:fld>
            <a:endParaRPr lang="cs-CZ"/>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984686E-83A4-4F90-91BD-FCD0DA181AFC}" type="datetimeFigureOut">
              <a:rPr lang="cs-CZ" smtClean="0"/>
              <a:t>18.2.2012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B849487-643D-4A51-A0E4-29A8657E0CA4}" type="slidenum">
              <a:rPr lang="cs-CZ" smtClean="0"/>
              <a:t>‹#›</a:t>
            </a:fld>
            <a:endParaRPr lang="cs-CZ"/>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984686E-83A4-4F90-91BD-FCD0DA181AFC}" type="datetimeFigureOut">
              <a:rPr lang="cs-CZ" smtClean="0"/>
              <a:t>18.2.2012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B849487-643D-4A51-A0E4-29A8657E0CA4}" type="slidenum">
              <a:rPr lang="cs-CZ" smtClean="0"/>
              <a:t>‹#›</a:t>
            </a:fld>
            <a:endParaRPr lang="cs-C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cs-CZ" smtClean="0"/>
              <a:t>Kliknutím lze upravit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cs-CZ" smtClean="0"/>
              <a:t>Kliknutím lze upravit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B984686E-83A4-4F90-91BD-FCD0DA181AFC}" type="datetimeFigureOut">
              <a:rPr lang="cs-CZ" smtClean="0"/>
              <a:t>18.2.2012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B849487-643D-4A51-A0E4-29A8657E0CA4}" type="slidenum">
              <a:rPr lang="cs-CZ" smtClean="0"/>
              <a:t>‹#›</a:t>
            </a:fld>
            <a:endParaRPr lang="cs-C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984686E-83A4-4F90-91BD-FCD0DA181AFC}" type="datetimeFigureOut">
              <a:rPr lang="cs-CZ" smtClean="0"/>
              <a:t>18.2.2012</a:t>
            </a:fld>
            <a:endParaRPr lang="cs-C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cs-C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B849487-643D-4A51-A0E4-29A8657E0CA4}" type="slidenum">
              <a:rPr lang="cs-CZ" smtClean="0"/>
              <a:t>‹#›</a:t>
            </a:fld>
            <a:endParaRPr lang="cs-C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ransition spd="slow">
    <p:push dir="u"/>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sp>
        <p:nvSpPr>
          <p:cNvPr id="6" name="TextovéPole 2"/>
          <p:cNvSpPr txBox="1">
            <a:spLocks noChangeArrowheads="1"/>
          </p:cNvSpPr>
          <p:nvPr/>
        </p:nvSpPr>
        <p:spPr bwMode="auto">
          <a:xfrm>
            <a:off x="5652136" y="3356992"/>
            <a:ext cx="3096800" cy="3139321"/>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b="0" i="0" u="none" strike="noStrike" kern="0" cap="none" spc="0" normalizeH="0" baseline="0" noProof="0" dirty="0">
                <a:ln>
                  <a:noFill/>
                </a:ln>
                <a:solidFill>
                  <a:sysClr val="windowText" lastClr="000000"/>
                </a:solidFill>
                <a:effectLst/>
                <a:uLnTx/>
                <a:uFillTx/>
              </a:rPr>
              <a:t>OP Vzdělání pro konkurenceschopnost </a:t>
            </a:r>
            <a:r>
              <a:rPr kumimoji="0" lang="cs-CZ" b="1" i="0" u="none" strike="noStrike" kern="0" cap="none" spc="0" normalizeH="0" baseline="0" noProof="0" dirty="0">
                <a:ln>
                  <a:noFill/>
                </a:ln>
                <a:solidFill>
                  <a:sysClr val="windowText" lastClr="000000"/>
                </a:solidFill>
                <a:effectLst/>
                <a:uLnTx/>
                <a:uFillTx/>
              </a:rPr>
              <a:t>Moderní absolvent </a:t>
            </a:r>
            <a:r>
              <a:rPr kumimoji="0" lang="cs-CZ" b="1" i="0" u="none" strike="noStrike" kern="0" cap="none" spc="0" normalizeH="0" baseline="0" noProof="0" dirty="0" smtClean="0">
                <a:ln>
                  <a:noFill/>
                </a:ln>
                <a:solidFill>
                  <a:sysClr val="windowText" lastClr="000000"/>
                </a:solidFill>
                <a:effectLst/>
                <a:uLnTx/>
                <a:uFillTx/>
              </a:rPr>
              <a:t>strojírenství</a:t>
            </a:r>
            <a:br>
              <a:rPr kumimoji="0" lang="cs-CZ" b="1" i="0" u="none" strike="noStrike" kern="0" cap="none" spc="0" normalizeH="0" baseline="0" noProof="0" dirty="0" smtClean="0">
                <a:ln>
                  <a:noFill/>
                </a:ln>
                <a:solidFill>
                  <a:sysClr val="windowText" lastClr="000000"/>
                </a:solidFill>
                <a:effectLst/>
                <a:uLnTx/>
                <a:uFillTx/>
              </a:rPr>
            </a:br>
            <a:endParaRPr kumimoji="0" lang="cs-CZ" b="1"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cs-CZ" b="0" i="0" u="none" strike="noStrike" kern="0" cap="none" spc="0" normalizeH="0" baseline="0" noProof="0" dirty="0">
                <a:ln>
                  <a:noFill/>
                </a:ln>
                <a:solidFill>
                  <a:sysClr val="windowText" lastClr="000000"/>
                </a:solidFill>
                <a:effectLst/>
                <a:uLnTx/>
                <a:uFillTx/>
              </a:rPr>
              <a:t>Tento projekt </a:t>
            </a:r>
            <a:br>
              <a:rPr kumimoji="0" lang="cs-CZ" b="0" i="0" u="none" strike="noStrike" kern="0" cap="none" spc="0" normalizeH="0" baseline="0" noProof="0" dirty="0">
                <a:ln>
                  <a:noFill/>
                </a:ln>
                <a:solidFill>
                  <a:sysClr val="windowText" lastClr="000000"/>
                </a:solidFill>
                <a:effectLst/>
                <a:uLnTx/>
                <a:uFillTx/>
              </a:rPr>
            </a:br>
            <a:r>
              <a:rPr kumimoji="0" lang="cs-CZ" b="0" i="0" u="none" strike="noStrike" kern="0" cap="none" spc="0" normalizeH="0" baseline="0" noProof="0" dirty="0">
                <a:ln>
                  <a:noFill/>
                </a:ln>
                <a:solidFill>
                  <a:sysClr val="windowText" lastClr="000000"/>
                </a:solidFill>
                <a:effectLst/>
                <a:uLnTx/>
                <a:uFillTx/>
              </a:rPr>
              <a:t>je spolufinancován Evropským sociálním fondem a státním rozpočtem </a:t>
            </a:r>
            <a:br>
              <a:rPr kumimoji="0" lang="cs-CZ" b="0" i="0" u="none" strike="noStrike" kern="0" cap="none" spc="0" normalizeH="0" baseline="0" noProof="0" dirty="0">
                <a:ln>
                  <a:noFill/>
                </a:ln>
                <a:solidFill>
                  <a:sysClr val="windowText" lastClr="000000"/>
                </a:solidFill>
                <a:effectLst/>
                <a:uLnTx/>
                <a:uFillTx/>
              </a:rPr>
            </a:br>
            <a:r>
              <a:rPr kumimoji="0" lang="cs-CZ" b="0" i="0" u="none" strike="noStrike" kern="0" cap="none" spc="0" normalizeH="0" baseline="0" noProof="0" dirty="0">
                <a:ln>
                  <a:noFill/>
                </a:ln>
                <a:solidFill>
                  <a:sysClr val="windowText" lastClr="000000"/>
                </a:solidFill>
                <a:effectLst/>
                <a:uLnTx/>
                <a:uFillTx/>
              </a:rPr>
              <a:t>České republiky</a:t>
            </a:r>
          </a:p>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sysClr val="windowText" lastClr="000000"/>
              </a:solidFill>
              <a:effectLst/>
              <a:uLnTx/>
              <a:uFillTx/>
            </a:endParaRPr>
          </a:p>
        </p:txBody>
      </p:sp>
      <p:grpSp>
        <p:nvGrpSpPr>
          <p:cNvPr id="2" name="Skupina 1"/>
          <p:cNvGrpSpPr/>
          <p:nvPr/>
        </p:nvGrpSpPr>
        <p:grpSpPr>
          <a:xfrm>
            <a:off x="5652135" y="2348865"/>
            <a:ext cx="3240404" cy="488567"/>
            <a:chOff x="5652135" y="1988820"/>
            <a:chExt cx="3240404" cy="488567"/>
          </a:xfrm>
        </p:grpSpPr>
        <p:sp>
          <p:nvSpPr>
            <p:cNvPr id="11" name="Zaoblený obdélník 10"/>
            <p:cNvSpPr/>
            <p:nvPr/>
          </p:nvSpPr>
          <p:spPr>
            <a:xfrm>
              <a:off x="5652136" y="1988821"/>
              <a:ext cx="3045297" cy="488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1"/>
            <p:cNvSpPr txBox="1">
              <a:spLocks noChangeArrowheads="1"/>
            </p:cNvSpPr>
            <p:nvPr/>
          </p:nvSpPr>
          <p:spPr bwMode="auto">
            <a:xfrm>
              <a:off x="5652135" y="1988820"/>
              <a:ext cx="3240404" cy="461665"/>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noProof="0" dirty="0" smtClean="0">
                  <a:ln>
                    <a:noFill/>
                  </a:ln>
                  <a:solidFill>
                    <a:srgbClr val="FFFF00"/>
                  </a:solidFill>
                  <a:effectLst/>
                  <a:uLnTx/>
                  <a:uFillTx/>
                  <a:latin typeface="Arial Black" pitchFamily="34" charset="0"/>
                </a:rPr>
                <a:t>Anglický jazyk</a:t>
              </a:r>
              <a:endParaRPr kumimoji="0" lang="cs-CZ" sz="2400" b="1" i="0" u="none" strike="noStrike" kern="0" cap="none" spc="0" normalizeH="0" baseline="0" noProof="0" dirty="0">
                <a:ln>
                  <a:noFill/>
                </a:ln>
                <a:solidFill>
                  <a:srgbClr val="FFFF00"/>
                </a:solidFill>
                <a:effectLst/>
                <a:uLnTx/>
                <a:uFillTx/>
                <a:latin typeface="Arial Black" pitchFamily="34" charset="0"/>
              </a:endParaRPr>
            </a:p>
          </p:txBody>
        </p:sp>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20" y="366974"/>
            <a:ext cx="4919663"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IMG_0291 2000pix+"/>
          <p:cNvPicPr>
            <a:picLocks noChangeAspect="1" noChangeArrowheads="1"/>
          </p:cNvPicPr>
          <p:nvPr/>
        </p:nvPicPr>
        <p:blipFill>
          <a:blip r:embed="rId4">
            <a:lum bright="12000"/>
          </a:blip>
          <a:srcRect/>
          <a:stretch>
            <a:fillRect/>
          </a:stretch>
        </p:blipFill>
        <p:spPr bwMode="auto">
          <a:xfrm>
            <a:off x="562832" y="1628775"/>
            <a:ext cx="4824536" cy="3384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Obdélník 2"/>
          <p:cNvSpPr/>
          <p:nvPr/>
        </p:nvSpPr>
        <p:spPr>
          <a:xfrm>
            <a:off x="5508691" y="357254"/>
            <a:ext cx="3376244" cy="1384995"/>
          </a:xfrm>
          <a:prstGeom prst="rect">
            <a:avLst/>
          </a:prstGeom>
          <a:noFill/>
        </p:spPr>
        <p:txBody>
          <a:bodyPr wrap="none" lIns="91440" tIns="45720" rIns="91440" bIns="45720">
            <a:spAutoFit/>
          </a:bodyPr>
          <a:lstStyle/>
          <a:p>
            <a:pPr algn="ctr"/>
            <a:r>
              <a:rPr lang="cs-CZ"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Grantový projekt</a:t>
            </a:r>
            <a:br>
              <a:rPr lang="cs-CZ" sz="2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cs-CZ"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„Moderní absolvent </a:t>
            </a:r>
            <a:r>
              <a:rPr lang="cs-CZ"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cs-CZ"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cs-CZ"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strojírenství</a:t>
            </a:r>
            <a:r>
              <a:rPr lang="cs-CZ"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cs-CZ"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5193452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pic>
        <p:nvPicPr>
          <p:cNvPr id="7170" name="Picture 2" descr="220px-Agrotis_inf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 y="548640"/>
            <a:ext cx="2160270" cy="2160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250px-Witchetty_gru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20" y="548640"/>
            <a:ext cx="2160270" cy="2160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210px-ANZAC_biscu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35" y="3789045"/>
            <a:ext cx="2160270" cy="2160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210px-Damper_%28food%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35" y="548640"/>
            <a:ext cx="2160270" cy="2160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aoblený obdélník 1"/>
          <p:cNvSpPr/>
          <p:nvPr/>
        </p:nvSpPr>
        <p:spPr>
          <a:xfrm>
            <a:off x="386759" y="2578396"/>
            <a:ext cx="1440180" cy="108013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cs-CZ" dirty="0">
                <a:solidFill>
                  <a:schemeClr val="tx1"/>
                </a:solidFill>
              </a:rPr>
              <a:t>BOGONG </a:t>
            </a:r>
            <a:r>
              <a:rPr lang="cs-CZ" dirty="0" smtClean="0">
                <a:solidFill>
                  <a:schemeClr val="tx1"/>
                </a:solidFill>
              </a:rPr>
              <a:t>MOTHS/</a:t>
            </a:r>
          </a:p>
          <a:p>
            <a:pPr algn="ctr"/>
            <a:r>
              <a:rPr lang="cs-CZ" b="1" dirty="0" smtClean="0">
                <a:solidFill>
                  <a:schemeClr val="bg1"/>
                </a:solidFill>
              </a:rPr>
              <a:t>MŮRY</a:t>
            </a:r>
            <a:endParaRPr lang="cs-CZ" b="1" dirty="0">
              <a:solidFill>
                <a:schemeClr val="bg1"/>
              </a:solidFill>
            </a:endParaRPr>
          </a:p>
        </p:txBody>
      </p:sp>
      <p:sp>
        <p:nvSpPr>
          <p:cNvPr id="9" name="Zaoblený obdélník 8"/>
          <p:cNvSpPr/>
          <p:nvPr/>
        </p:nvSpPr>
        <p:spPr>
          <a:xfrm>
            <a:off x="2954389" y="2555668"/>
            <a:ext cx="1440180" cy="108013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cs-CZ" dirty="0">
                <a:solidFill>
                  <a:schemeClr val="tx1"/>
                </a:solidFill>
              </a:rPr>
              <a:t>WITCHETTY GRUBS</a:t>
            </a:r>
            <a:r>
              <a:rPr lang="cs-CZ" dirty="0" smtClean="0">
                <a:solidFill>
                  <a:schemeClr val="tx1"/>
                </a:solidFill>
              </a:rPr>
              <a:t>/</a:t>
            </a:r>
          </a:p>
          <a:p>
            <a:pPr algn="ctr"/>
            <a:r>
              <a:rPr lang="cs-CZ" b="1" dirty="0">
                <a:solidFill>
                  <a:schemeClr val="bg1"/>
                </a:solidFill>
              </a:rPr>
              <a:t>ČERVI</a:t>
            </a:r>
            <a:endParaRPr lang="cs-CZ" b="1" dirty="0">
              <a:solidFill>
                <a:schemeClr val="bg1"/>
              </a:solidFill>
            </a:endParaRPr>
          </a:p>
        </p:txBody>
      </p:sp>
      <p:sp>
        <p:nvSpPr>
          <p:cNvPr id="10" name="Zaoblený obdélník 9"/>
          <p:cNvSpPr/>
          <p:nvPr/>
        </p:nvSpPr>
        <p:spPr>
          <a:xfrm>
            <a:off x="5445730" y="2572148"/>
            <a:ext cx="1440180" cy="108013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cs-CZ" dirty="0">
                <a:solidFill>
                  <a:schemeClr val="tx1"/>
                </a:solidFill>
              </a:rPr>
              <a:t>ANZAC BISCUITS</a:t>
            </a:r>
            <a:r>
              <a:rPr lang="cs-CZ" dirty="0" smtClean="0">
                <a:solidFill>
                  <a:schemeClr val="tx1"/>
                </a:solidFill>
              </a:rPr>
              <a:t>/</a:t>
            </a:r>
          </a:p>
          <a:p>
            <a:pPr algn="ctr"/>
            <a:r>
              <a:rPr lang="cs-CZ" b="1" dirty="0">
                <a:solidFill>
                  <a:schemeClr val="bg1"/>
                </a:solidFill>
              </a:rPr>
              <a:t>SUŠENKY</a:t>
            </a:r>
          </a:p>
        </p:txBody>
      </p:sp>
      <p:sp>
        <p:nvSpPr>
          <p:cNvPr id="11" name="Zaoblený obdélník 10"/>
          <p:cNvSpPr/>
          <p:nvPr/>
        </p:nvSpPr>
        <p:spPr>
          <a:xfrm>
            <a:off x="7092315" y="3068955"/>
            <a:ext cx="1440180" cy="108013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cs-CZ" dirty="0">
                <a:solidFill>
                  <a:schemeClr val="tx1"/>
                </a:solidFill>
              </a:rPr>
              <a:t>DAMPER SODA BREAD</a:t>
            </a:r>
            <a:r>
              <a:rPr lang="cs-CZ" dirty="0" smtClean="0">
                <a:solidFill>
                  <a:schemeClr val="tx1"/>
                </a:solidFill>
              </a:rPr>
              <a:t>/</a:t>
            </a:r>
          </a:p>
          <a:p>
            <a:pPr algn="ctr"/>
            <a:r>
              <a:rPr lang="cs-CZ" b="1" dirty="0">
                <a:solidFill>
                  <a:schemeClr val="bg1"/>
                </a:solidFill>
              </a:rPr>
              <a:t>CHLEBA</a:t>
            </a:r>
            <a:endParaRPr lang="cs-CZ" b="1" dirty="0">
              <a:solidFill>
                <a:schemeClr val="bg1"/>
              </a:solidFill>
            </a:endParaRPr>
          </a:p>
        </p:txBody>
      </p:sp>
      <p:sp>
        <p:nvSpPr>
          <p:cNvPr id="3" name="Obdélník 2"/>
          <p:cNvSpPr/>
          <p:nvPr/>
        </p:nvSpPr>
        <p:spPr>
          <a:xfrm>
            <a:off x="611505" y="4149090"/>
            <a:ext cx="4907113" cy="769441"/>
          </a:xfrm>
          <a:prstGeom prst="rect">
            <a:avLst/>
          </a:prstGeom>
          <a:noFill/>
        </p:spPr>
        <p:txBody>
          <a:bodyPr wrap="none" lIns="91440" tIns="45720" rIns="91440" bIns="45720">
            <a:spAutoFit/>
          </a:bodyPr>
          <a:lstStyle/>
          <a:p>
            <a:r>
              <a:rPr lang="en-US" sz="4400" b="1" dirty="0">
                <a:solidFill>
                  <a:schemeClr val="bg1"/>
                </a:solidFill>
              </a:rPr>
              <a:t>AUSTRALIAN FOOD</a:t>
            </a:r>
            <a:endParaRPr lang="cs-CZ" sz="4400" dirty="0">
              <a:solidFill>
                <a:schemeClr val="bg1"/>
              </a:solidFill>
            </a:endParaRPr>
          </a:p>
        </p:txBody>
      </p:sp>
    </p:spTree>
    <p:extLst>
      <p:ext uri="{BB962C8B-B14F-4D97-AF65-F5344CB8AC3E}">
        <p14:creationId xmlns:p14="http://schemas.microsoft.com/office/powerpoint/2010/main" val="51640075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sp>
        <p:nvSpPr>
          <p:cNvPr id="3" name="TextovéPole 2"/>
          <p:cNvSpPr txBox="1"/>
          <p:nvPr/>
        </p:nvSpPr>
        <p:spPr>
          <a:xfrm>
            <a:off x="611505" y="548640"/>
            <a:ext cx="6840855" cy="2769989"/>
          </a:xfrm>
          <a:prstGeom prst="rect">
            <a:avLst/>
          </a:prstGeom>
          <a:noFill/>
        </p:spPr>
        <p:txBody>
          <a:bodyPr wrap="square" rtlCol="0">
            <a:spAutoFit/>
          </a:bodyPr>
          <a:lstStyle/>
          <a:p>
            <a:r>
              <a:rPr lang="cs-CZ" sz="2400" b="1" dirty="0">
                <a:solidFill>
                  <a:schemeClr val="bg1"/>
                </a:solidFill>
              </a:rPr>
              <a:t>B</a:t>
            </a:r>
            <a:r>
              <a:rPr lang="cs-CZ" sz="2400" b="1" dirty="0" smtClean="0">
                <a:solidFill>
                  <a:schemeClr val="bg1"/>
                </a:solidFill>
              </a:rPr>
              <a:t>. Pracovní </a:t>
            </a:r>
            <a:r>
              <a:rPr lang="cs-CZ" sz="2400" b="1" dirty="0">
                <a:solidFill>
                  <a:schemeClr val="bg1"/>
                </a:solidFill>
              </a:rPr>
              <a:t>list, který obsahuje čtyři různá </a:t>
            </a:r>
            <a:r>
              <a:rPr lang="cs-CZ" sz="2400" b="1" dirty="0" smtClean="0">
                <a:solidFill>
                  <a:schemeClr val="bg1"/>
                </a:solidFill>
              </a:rPr>
              <a:t>témata:</a:t>
            </a:r>
            <a:endParaRPr lang="cs-CZ" sz="2400" b="1" dirty="0">
              <a:solidFill>
                <a:schemeClr val="bg1"/>
              </a:solidFill>
            </a:endParaRPr>
          </a:p>
          <a:p>
            <a:r>
              <a:rPr lang="cs-CZ" dirty="0"/>
              <a:t> </a:t>
            </a:r>
          </a:p>
          <a:p>
            <a:r>
              <a:rPr lang="cs-CZ" dirty="0"/>
              <a:t> </a:t>
            </a:r>
            <a:r>
              <a:rPr lang="cs-CZ" b="1" dirty="0" smtClean="0"/>
              <a:t/>
            </a:r>
            <a:br>
              <a:rPr lang="cs-CZ" b="1" dirty="0" smtClean="0"/>
            </a:br>
            <a:r>
              <a:rPr lang="cs-CZ" sz="2400" b="1" dirty="0" smtClean="0"/>
              <a:t>1. </a:t>
            </a:r>
            <a:r>
              <a:rPr lang="en-US" sz="2400" b="1" dirty="0" smtClean="0"/>
              <a:t>KULTURA</a:t>
            </a:r>
            <a:r>
              <a:rPr lang="cs-CZ" sz="2400" b="1" dirty="0" smtClean="0"/>
              <a:t/>
            </a:r>
            <a:br>
              <a:rPr lang="cs-CZ" sz="2400" b="1" dirty="0" smtClean="0"/>
            </a:br>
            <a:r>
              <a:rPr lang="cs-CZ" sz="2400" b="1" dirty="0" smtClean="0"/>
              <a:t>2. </a:t>
            </a:r>
            <a:r>
              <a:rPr lang="en-US" sz="2400" b="1" dirty="0" smtClean="0"/>
              <a:t>LIDÉ </a:t>
            </a:r>
            <a:r>
              <a:rPr lang="en-US" sz="2400" b="1" dirty="0"/>
              <a:t>A SPOLEČENSKÝ </a:t>
            </a:r>
            <a:r>
              <a:rPr lang="en-US" sz="2400" b="1" dirty="0" smtClean="0"/>
              <a:t>ŽIVOT</a:t>
            </a:r>
            <a:r>
              <a:rPr lang="cs-CZ" sz="2400" b="1" dirty="0" smtClean="0"/>
              <a:t/>
            </a:r>
            <a:br>
              <a:rPr lang="cs-CZ" sz="2400" b="1" dirty="0" smtClean="0"/>
            </a:br>
            <a:r>
              <a:rPr lang="cs-CZ" sz="2400" b="1" dirty="0" smtClean="0"/>
              <a:t>3. </a:t>
            </a:r>
            <a:r>
              <a:rPr lang="en-US" sz="2400" b="1" dirty="0" smtClean="0"/>
              <a:t>VZDĚLÁNÍ </a:t>
            </a:r>
            <a:r>
              <a:rPr lang="en-US" sz="2400" b="1" dirty="0"/>
              <a:t>V ČESKÉ </a:t>
            </a:r>
            <a:r>
              <a:rPr lang="en-US" sz="2400" b="1" dirty="0" smtClean="0"/>
              <a:t>REPUBLICE</a:t>
            </a:r>
            <a:r>
              <a:rPr lang="cs-CZ" sz="2400" b="1" dirty="0" smtClean="0"/>
              <a:t/>
            </a:r>
            <a:br>
              <a:rPr lang="cs-CZ" sz="2400" b="1" dirty="0" smtClean="0"/>
            </a:br>
            <a:r>
              <a:rPr lang="cs-CZ" sz="2400" b="1" dirty="0" smtClean="0"/>
              <a:t>4. </a:t>
            </a:r>
            <a:r>
              <a:rPr lang="en-US" sz="2400" b="1" dirty="0" smtClean="0"/>
              <a:t>ENVIRONMENT</a:t>
            </a:r>
            <a:endParaRPr lang="cs-CZ" sz="2400" b="1" dirty="0"/>
          </a:p>
          <a:p>
            <a:endParaRPr lang="cs-CZ" dirty="0"/>
          </a:p>
        </p:txBody>
      </p:sp>
      <p:pic>
        <p:nvPicPr>
          <p:cNvPr id="16385" name="Picture 1" descr="C:\Users\Miroslav Zvoneček\AppData\Local\Microsoft\Windows\Temporary Internet Files\Content.IE5\8LT0B90U\MP90043951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618" y="2899268"/>
            <a:ext cx="4280535" cy="2521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4007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sp>
        <p:nvSpPr>
          <p:cNvPr id="2" name="TextovéPole 1"/>
          <p:cNvSpPr txBox="1"/>
          <p:nvPr/>
        </p:nvSpPr>
        <p:spPr>
          <a:xfrm>
            <a:off x="342767" y="367886"/>
            <a:ext cx="5309368" cy="2123658"/>
          </a:xfrm>
          <a:prstGeom prst="rect">
            <a:avLst/>
          </a:prstGeom>
          <a:noFill/>
        </p:spPr>
        <p:txBody>
          <a:bodyPr wrap="square" rtlCol="0">
            <a:spAutoFit/>
          </a:bodyPr>
          <a:lstStyle/>
          <a:p>
            <a:r>
              <a:rPr lang="en-US" sz="2400" b="1" dirty="0" smtClean="0">
                <a:solidFill>
                  <a:schemeClr val="bg1"/>
                </a:solidFill>
              </a:rPr>
              <a:t>KULTURA</a:t>
            </a:r>
            <a:r>
              <a:rPr lang="cs-CZ" sz="2400" b="1" dirty="0" smtClean="0">
                <a:solidFill>
                  <a:schemeClr val="bg1"/>
                </a:solidFill>
              </a:rPr>
              <a:t/>
            </a:r>
            <a:br>
              <a:rPr lang="cs-CZ" sz="2400" b="1" dirty="0" smtClean="0">
                <a:solidFill>
                  <a:schemeClr val="bg1"/>
                </a:solidFill>
              </a:rPr>
            </a:br>
            <a:r>
              <a:rPr lang="cs-CZ" sz="2400" b="1" dirty="0" smtClean="0">
                <a:solidFill>
                  <a:schemeClr val="bg1"/>
                </a:solidFill>
              </a:rPr>
              <a:t/>
            </a:r>
            <a:br>
              <a:rPr lang="cs-CZ" sz="2400" b="1" dirty="0" smtClean="0">
                <a:solidFill>
                  <a:schemeClr val="bg1"/>
                </a:solidFill>
              </a:rPr>
            </a:br>
            <a:r>
              <a:rPr lang="en-US" sz="2200" b="1" u="sng" dirty="0" err="1" smtClean="0"/>
              <a:t>I.Underline</a:t>
            </a:r>
            <a:r>
              <a:rPr lang="cs-CZ" sz="2200" b="1" u="sng" dirty="0" smtClean="0"/>
              <a:t/>
            </a:r>
            <a:br>
              <a:rPr lang="cs-CZ" sz="2200" b="1" u="sng" dirty="0" smtClean="0"/>
            </a:br>
            <a:r>
              <a:rPr lang="en-US" sz="2200" b="1" u="sng" dirty="0" smtClean="0"/>
              <a:t>the correct</a:t>
            </a:r>
            <a:r>
              <a:rPr lang="cs-CZ" sz="2200" b="1" u="sng" dirty="0" smtClean="0"/>
              <a:t/>
            </a:r>
            <a:br>
              <a:rPr lang="cs-CZ" sz="2200" b="1" u="sng" dirty="0" smtClean="0"/>
            </a:br>
            <a:r>
              <a:rPr lang="en-US" sz="2200" b="1" u="sng" dirty="0" smtClean="0"/>
              <a:t>word</a:t>
            </a:r>
            <a:r>
              <a:rPr lang="en-US" sz="2200" b="1" u="sng" dirty="0"/>
              <a:t>.</a:t>
            </a:r>
            <a:endParaRPr lang="cs-CZ" sz="2200" dirty="0"/>
          </a:p>
          <a:p>
            <a:endParaRPr lang="cs-CZ"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40" y="188595"/>
            <a:ext cx="6086475" cy="518731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35049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sp>
        <p:nvSpPr>
          <p:cNvPr id="6" name="Obdélník 5"/>
          <p:cNvSpPr/>
          <p:nvPr/>
        </p:nvSpPr>
        <p:spPr>
          <a:xfrm rot="16200000">
            <a:off x="-1297223" y="2014276"/>
            <a:ext cx="4851692" cy="1200329"/>
          </a:xfrm>
          <a:prstGeom prst="rect">
            <a:avLst/>
          </a:prstGeom>
          <a:noFill/>
        </p:spPr>
        <p:txBody>
          <a:bodyPr wrap="square" lIns="91440" tIns="45720" rIns="91440" bIns="45720">
            <a:spAutoFit/>
          </a:bodyPr>
          <a:lstStyle/>
          <a:p>
            <a:pPr algn="ctr"/>
            <a:r>
              <a:rPr lang="cs-CZ" sz="3600" dirty="0">
                <a:ln w="18415" cmpd="sng">
                  <a:solidFill>
                    <a:srgbClr val="FFFFFF"/>
                  </a:solidFill>
                  <a:prstDash val="solid"/>
                </a:ln>
                <a:solidFill>
                  <a:srgbClr val="FFFFFF"/>
                </a:solidFill>
                <a:effectLst>
                  <a:outerShdw blurRad="63500" dir="3600000" algn="tl" rotWithShape="0">
                    <a:srgbClr val="000000">
                      <a:alpha val="70000"/>
                    </a:srgbClr>
                  </a:outerShdw>
                </a:effectLst>
              </a:rPr>
              <a:t>LIDÉ </a:t>
            </a:r>
            <a:r>
              <a:rPr lang="cs-CZ"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cs-CZ"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cs-CZ"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SPOLEČENSKÝ ŽIVOT</a:t>
            </a:r>
            <a:endParaRPr lang="cs-CZ"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874" y="-520862"/>
            <a:ext cx="5962650" cy="59588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405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sp>
        <p:nvSpPr>
          <p:cNvPr id="2" name="TextovéPole 1"/>
          <p:cNvSpPr txBox="1"/>
          <p:nvPr/>
        </p:nvSpPr>
        <p:spPr>
          <a:xfrm>
            <a:off x="1331594" y="908685"/>
            <a:ext cx="6840855" cy="3231654"/>
          </a:xfrm>
          <a:prstGeom prst="rect">
            <a:avLst/>
          </a:prstGeom>
          <a:noFill/>
        </p:spPr>
        <p:txBody>
          <a:bodyPr wrap="square" rtlCol="0">
            <a:spAutoFit/>
          </a:bodyPr>
          <a:lstStyle/>
          <a:p>
            <a:r>
              <a:rPr lang="cs-CZ" sz="2400" b="1" u="sng" dirty="0" err="1">
                <a:solidFill>
                  <a:schemeClr val="bg1"/>
                </a:solidFill>
                <a:latin typeface="Arial Black" pitchFamily="34" charset="0"/>
              </a:rPr>
              <a:t>Answer</a:t>
            </a:r>
            <a:r>
              <a:rPr lang="cs-CZ" sz="2400" b="1" u="sng" dirty="0">
                <a:solidFill>
                  <a:schemeClr val="bg1"/>
                </a:solidFill>
                <a:latin typeface="Arial Black" pitchFamily="34" charset="0"/>
              </a:rPr>
              <a:t> </a:t>
            </a:r>
            <a:r>
              <a:rPr lang="cs-CZ" sz="2400" b="1" u="sng" dirty="0" err="1">
                <a:solidFill>
                  <a:schemeClr val="bg1"/>
                </a:solidFill>
                <a:latin typeface="Arial Black" pitchFamily="34" charset="0"/>
              </a:rPr>
              <a:t>the</a:t>
            </a:r>
            <a:r>
              <a:rPr lang="cs-CZ" sz="2400" b="1" u="sng" dirty="0">
                <a:solidFill>
                  <a:schemeClr val="bg1"/>
                </a:solidFill>
                <a:latin typeface="Arial Black" pitchFamily="34" charset="0"/>
              </a:rPr>
              <a:t> </a:t>
            </a:r>
            <a:r>
              <a:rPr lang="cs-CZ" sz="2400" b="1" u="sng" dirty="0" err="1" smtClean="0">
                <a:solidFill>
                  <a:schemeClr val="bg1"/>
                </a:solidFill>
                <a:latin typeface="Arial Black" pitchFamily="34" charset="0"/>
              </a:rPr>
              <a:t>questions</a:t>
            </a:r>
            <a:endParaRPr lang="cs-CZ" sz="2400" b="1" u="sng" dirty="0" smtClean="0">
              <a:solidFill>
                <a:schemeClr val="bg1"/>
              </a:solidFill>
              <a:latin typeface="Arial Black" pitchFamily="34" charset="0"/>
            </a:endParaRPr>
          </a:p>
          <a:p>
            <a:endParaRPr lang="cs-CZ" dirty="0"/>
          </a:p>
          <a:p>
            <a:pPr marL="285750" lvl="0" indent="-285750">
              <a:buFont typeface="Wingdings" pitchFamily="2" charset="2"/>
              <a:buChar char="Ø"/>
            </a:pPr>
            <a:r>
              <a:rPr lang="cs-CZ" dirty="0" err="1"/>
              <a:t>Is</a:t>
            </a:r>
            <a:r>
              <a:rPr lang="cs-CZ" dirty="0"/>
              <a:t> </a:t>
            </a:r>
            <a:r>
              <a:rPr lang="cs-CZ" dirty="0" err="1"/>
              <a:t>there</a:t>
            </a:r>
            <a:r>
              <a:rPr lang="cs-CZ" dirty="0"/>
              <a:t> </a:t>
            </a:r>
            <a:r>
              <a:rPr lang="cs-CZ" dirty="0" err="1"/>
              <a:t>anyone</a:t>
            </a:r>
            <a:r>
              <a:rPr lang="cs-CZ" dirty="0"/>
              <a:t> in </a:t>
            </a:r>
            <a:r>
              <a:rPr lang="cs-CZ" dirty="0" err="1"/>
              <a:t>your</a:t>
            </a:r>
            <a:r>
              <a:rPr lang="cs-CZ" dirty="0"/>
              <a:t> </a:t>
            </a:r>
            <a:r>
              <a:rPr lang="cs-CZ" dirty="0" err="1"/>
              <a:t>family</a:t>
            </a:r>
            <a:r>
              <a:rPr lang="cs-CZ" dirty="0"/>
              <a:t> </a:t>
            </a:r>
            <a:r>
              <a:rPr lang="cs-CZ" dirty="0" err="1"/>
              <a:t>you</a:t>
            </a:r>
            <a:r>
              <a:rPr lang="cs-CZ" dirty="0"/>
              <a:t> do not </a:t>
            </a:r>
            <a:r>
              <a:rPr lang="cs-CZ" dirty="0" err="1"/>
              <a:t>get</a:t>
            </a:r>
            <a:r>
              <a:rPr lang="cs-CZ" dirty="0"/>
              <a:t> on </a:t>
            </a:r>
            <a:r>
              <a:rPr lang="cs-CZ" dirty="0" err="1"/>
              <a:t>well</a:t>
            </a:r>
            <a:r>
              <a:rPr lang="cs-CZ" dirty="0"/>
              <a:t> </a:t>
            </a:r>
            <a:r>
              <a:rPr lang="cs-CZ" dirty="0" err="1"/>
              <a:t>with</a:t>
            </a:r>
            <a:r>
              <a:rPr lang="cs-CZ" dirty="0"/>
              <a:t>? </a:t>
            </a:r>
            <a:r>
              <a:rPr lang="cs-CZ" dirty="0" err="1"/>
              <a:t>Tell</a:t>
            </a:r>
            <a:r>
              <a:rPr lang="cs-CZ" dirty="0"/>
              <a:t> </a:t>
            </a:r>
            <a:r>
              <a:rPr lang="cs-CZ" dirty="0" err="1"/>
              <a:t>us</a:t>
            </a:r>
            <a:r>
              <a:rPr lang="cs-CZ" dirty="0"/>
              <a:t> more </a:t>
            </a:r>
            <a:r>
              <a:rPr lang="cs-CZ" dirty="0" err="1"/>
              <a:t>about</a:t>
            </a:r>
            <a:r>
              <a:rPr lang="cs-CZ" dirty="0"/>
              <a:t> </a:t>
            </a:r>
            <a:r>
              <a:rPr lang="cs-CZ" dirty="0" err="1"/>
              <a:t>him</a:t>
            </a:r>
            <a:r>
              <a:rPr lang="cs-CZ" dirty="0"/>
              <a:t>/her.</a:t>
            </a:r>
          </a:p>
          <a:p>
            <a:pPr marL="285750" lvl="0" indent="-285750">
              <a:buFont typeface="Wingdings" pitchFamily="2" charset="2"/>
              <a:buChar char="Ø"/>
            </a:pPr>
            <a:r>
              <a:rPr lang="cs-CZ" dirty="0" err="1"/>
              <a:t>What</a:t>
            </a:r>
            <a:r>
              <a:rPr lang="cs-CZ" dirty="0"/>
              <a:t> are </a:t>
            </a:r>
            <a:r>
              <a:rPr lang="cs-CZ" dirty="0" err="1"/>
              <a:t>three</a:t>
            </a:r>
            <a:r>
              <a:rPr lang="cs-CZ" dirty="0"/>
              <a:t> most </a:t>
            </a:r>
            <a:r>
              <a:rPr lang="cs-CZ" dirty="0" err="1"/>
              <a:t>important</a:t>
            </a:r>
            <a:r>
              <a:rPr lang="cs-CZ" dirty="0"/>
              <a:t> </a:t>
            </a:r>
            <a:r>
              <a:rPr lang="cs-CZ" dirty="0" err="1"/>
              <a:t>qualities</a:t>
            </a:r>
            <a:r>
              <a:rPr lang="cs-CZ" dirty="0"/>
              <a:t> </a:t>
            </a:r>
            <a:r>
              <a:rPr lang="cs-CZ" dirty="0" err="1"/>
              <a:t>of</a:t>
            </a:r>
            <a:r>
              <a:rPr lang="cs-CZ" dirty="0"/>
              <a:t> </a:t>
            </a:r>
            <a:r>
              <a:rPr lang="cs-CZ" dirty="0" err="1"/>
              <a:t>an</a:t>
            </a:r>
            <a:r>
              <a:rPr lang="cs-CZ" dirty="0"/>
              <a:t> </a:t>
            </a:r>
            <a:r>
              <a:rPr lang="cs-CZ" dirty="0" err="1"/>
              <a:t>ideal</a:t>
            </a:r>
            <a:r>
              <a:rPr lang="cs-CZ" dirty="0"/>
              <a:t> partner? </a:t>
            </a:r>
            <a:r>
              <a:rPr lang="cs-CZ" dirty="0" err="1"/>
              <a:t>Why</a:t>
            </a:r>
            <a:r>
              <a:rPr lang="cs-CZ" dirty="0"/>
              <a:t>?</a:t>
            </a:r>
          </a:p>
          <a:p>
            <a:pPr marL="285750" lvl="0" indent="-285750">
              <a:buFont typeface="Wingdings" pitchFamily="2" charset="2"/>
              <a:buChar char="Ø"/>
            </a:pPr>
            <a:r>
              <a:rPr lang="cs-CZ" dirty="0" err="1"/>
              <a:t>What</a:t>
            </a:r>
            <a:r>
              <a:rPr lang="cs-CZ" dirty="0"/>
              <a:t> are </a:t>
            </a:r>
            <a:r>
              <a:rPr lang="cs-CZ" dirty="0" err="1"/>
              <a:t>three</a:t>
            </a:r>
            <a:r>
              <a:rPr lang="cs-CZ" dirty="0"/>
              <a:t> </a:t>
            </a:r>
            <a:r>
              <a:rPr lang="cs-CZ" dirty="0" err="1"/>
              <a:t>worst</a:t>
            </a:r>
            <a:r>
              <a:rPr lang="cs-CZ" dirty="0"/>
              <a:t> </a:t>
            </a:r>
            <a:r>
              <a:rPr lang="cs-CZ" dirty="0" err="1"/>
              <a:t>qualities</a:t>
            </a:r>
            <a:r>
              <a:rPr lang="cs-CZ" dirty="0"/>
              <a:t> </a:t>
            </a:r>
            <a:r>
              <a:rPr lang="cs-CZ" dirty="0" err="1"/>
              <a:t>of</a:t>
            </a:r>
            <a:r>
              <a:rPr lang="cs-CZ" dirty="0"/>
              <a:t> </a:t>
            </a:r>
            <a:r>
              <a:rPr lang="cs-CZ" dirty="0" err="1"/>
              <a:t>your</a:t>
            </a:r>
            <a:r>
              <a:rPr lang="cs-CZ" dirty="0"/>
              <a:t> partner? </a:t>
            </a:r>
          </a:p>
          <a:p>
            <a:pPr marL="285750" lvl="0" indent="-285750">
              <a:buFont typeface="Wingdings" pitchFamily="2" charset="2"/>
              <a:buChar char="Ø"/>
            </a:pPr>
            <a:r>
              <a:rPr lang="cs-CZ" dirty="0" err="1"/>
              <a:t>What</a:t>
            </a:r>
            <a:r>
              <a:rPr lang="cs-CZ" dirty="0"/>
              <a:t> </a:t>
            </a:r>
            <a:r>
              <a:rPr lang="cs-CZ" dirty="0" err="1"/>
              <a:t>is</a:t>
            </a:r>
            <a:r>
              <a:rPr lang="cs-CZ" dirty="0"/>
              <a:t> </a:t>
            </a:r>
            <a:r>
              <a:rPr lang="cs-CZ" dirty="0" err="1"/>
              <a:t>the</a:t>
            </a:r>
            <a:r>
              <a:rPr lang="cs-CZ" dirty="0"/>
              <a:t> </a:t>
            </a:r>
            <a:r>
              <a:rPr lang="cs-CZ" dirty="0" err="1"/>
              <a:t>best</a:t>
            </a:r>
            <a:r>
              <a:rPr lang="cs-CZ" dirty="0"/>
              <a:t> </a:t>
            </a:r>
            <a:r>
              <a:rPr lang="cs-CZ" dirty="0" err="1"/>
              <a:t>thing</a:t>
            </a:r>
            <a:r>
              <a:rPr lang="cs-CZ" dirty="0"/>
              <a:t> </a:t>
            </a:r>
            <a:r>
              <a:rPr lang="cs-CZ" dirty="0" err="1"/>
              <a:t>about</a:t>
            </a:r>
            <a:r>
              <a:rPr lang="cs-CZ" dirty="0"/>
              <a:t> </a:t>
            </a:r>
            <a:r>
              <a:rPr lang="cs-CZ" dirty="0" err="1"/>
              <a:t>being</a:t>
            </a:r>
            <a:r>
              <a:rPr lang="cs-CZ" dirty="0"/>
              <a:t> a teenager </a:t>
            </a:r>
            <a:r>
              <a:rPr lang="cs-CZ" dirty="0" err="1"/>
              <a:t>nowadays</a:t>
            </a:r>
            <a:r>
              <a:rPr lang="cs-CZ" dirty="0"/>
              <a:t>?</a:t>
            </a:r>
          </a:p>
          <a:p>
            <a:pPr marL="285750" lvl="0" indent="-285750">
              <a:buFont typeface="Wingdings" pitchFamily="2" charset="2"/>
              <a:buChar char="Ø"/>
            </a:pPr>
            <a:r>
              <a:rPr lang="cs-CZ" dirty="0" err="1"/>
              <a:t>What</a:t>
            </a:r>
            <a:r>
              <a:rPr lang="cs-CZ" dirty="0"/>
              <a:t> </a:t>
            </a:r>
            <a:r>
              <a:rPr lang="cs-CZ" dirty="0" err="1"/>
              <a:t>kinds</a:t>
            </a:r>
            <a:r>
              <a:rPr lang="cs-CZ" dirty="0"/>
              <a:t> </a:t>
            </a:r>
            <a:r>
              <a:rPr lang="cs-CZ" dirty="0" err="1"/>
              <a:t>of</a:t>
            </a:r>
            <a:r>
              <a:rPr lang="cs-CZ" dirty="0"/>
              <a:t> </a:t>
            </a:r>
            <a:r>
              <a:rPr lang="cs-CZ" dirty="0" err="1"/>
              <a:t>films</a:t>
            </a:r>
            <a:r>
              <a:rPr lang="cs-CZ" dirty="0"/>
              <a:t> do </a:t>
            </a:r>
            <a:r>
              <a:rPr lang="cs-CZ" dirty="0" err="1"/>
              <a:t>you</a:t>
            </a:r>
            <a:r>
              <a:rPr lang="cs-CZ" dirty="0"/>
              <a:t> </a:t>
            </a:r>
            <a:r>
              <a:rPr lang="cs-CZ" dirty="0" err="1"/>
              <a:t>like</a:t>
            </a:r>
            <a:r>
              <a:rPr lang="cs-CZ" dirty="0"/>
              <a:t> </a:t>
            </a:r>
            <a:r>
              <a:rPr lang="cs-CZ" dirty="0" err="1"/>
              <a:t>watching</a:t>
            </a:r>
            <a:r>
              <a:rPr lang="cs-CZ" dirty="0"/>
              <a:t>?</a:t>
            </a:r>
          </a:p>
          <a:p>
            <a:pPr marL="285750" lvl="0" indent="-285750">
              <a:buFont typeface="Wingdings" pitchFamily="2" charset="2"/>
              <a:buChar char="Ø"/>
            </a:pPr>
            <a:r>
              <a:rPr lang="cs-CZ" dirty="0" err="1"/>
              <a:t>Would</a:t>
            </a:r>
            <a:r>
              <a:rPr lang="cs-CZ" dirty="0"/>
              <a:t> </a:t>
            </a:r>
            <a:r>
              <a:rPr lang="cs-CZ" dirty="0" err="1"/>
              <a:t>you</a:t>
            </a:r>
            <a:r>
              <a:rPr lang="cs-CZ" dirty="0"/>
              <a:t> </a:t>
            </a:r>
            <a:r>
              <a:rPr lang="cs-CZ" dirty="0" err="1"/>
              <a:t>like</a:t>
            </a:r>
            <a:r>
              <a:rPr lang="cs-CZ" dirty="0"/>
              <a:t> to live in a city </a:t>
            </a:r>
            <a:r>
              <a:rPr lang="cs-CZ" dirty="0" err="1"/>
              <a:t>or</a:t>
            </a:r>
            <a:r>
              <a:rPr lang="cs-CZ" dirty="0"/>
              <a:t> in </a:t>
            </a:r>
            <a:r>
              <a:rPr lang="cs-CZ" dirty="0" err="1"/>
              <a:t>the</a:t>
            </a:r>
            <a:r>
              <a:rPr lang="cs-CZ" dirty="0"/>
              <a:t> </a:t>
            </a:r>
            <a:r>
              <a:rPr lang="cs-CZ" dirty="0" err="1"/>
              <a:t>countryside</a:t>
            </a:r>
            <a:r>
              <a:rPr lang="cs-CZ" dirty="0"/>
              <a:t>? </a:t>
            </a:r>
            <a:r>
              <a:rPr lang="cs-CZ" dirty="0" err="1"/>
              <a:t>Why</a:t>
            </a:r>
            <a:r>
              <a:rPr lang="cs-CZ" dirty="0"/>
              <a:t>?</a:t>
            </a:r>
          </a:p>
          <a:p>
            <a:pPr marL="285750" lvl="0" indent="-285750">
              <a:buFont typeface="Wingdings" pitchFamily="2" charset="2"/>
              <a:buChar char="Ø"/>
            </a:pPr>
            <a:r>
              <a:rPr lang="cs-CZ" dirty="0"/>
              <a:t>Do </a:t>
            </a:r>
            <a:r>
              <a:rPr lang="cs-CZ" dirty="0" err="1"/>
              <a:t>you</a:t>
            </a:r>
            <a:r>
              <a:rPr lang="cs-CZ" dirty="0"/>
              <a:t> </a:t>
            </a:r>
            <a:r>
              <a:rPr lang="cs-CZ" dirty="0" err="1"/>
              <a:t>like</a:t>
            </a:r>
            <a:r>
              <a:rPr lang="cs-CZ" dirty="0"/>
              <a:t> </a:t>
            </a:r>
            <a:r>
              <a:rPr lang="cs-CZ" dirty="0" err="1"/>
              <a:t>going</a:t>
            </a:r>
            <a:r>
              <a:rPr lang="cs-CZ" dirty="0"/>
              <a:t> to a party/</a:t>
            </a:r>
            <a:r>
              <a:rPr lang="cs-CZ" dirty="0" err="1"/>
              <a:t>disco</a:t>
            </a:r>
            <a:r>
              <a:rPr lang="cs-CZ" dirty="0"/>
              <a:t>? </a:t>
            </a:r>
            <a:r>
              <a:rPr lang="cs-CZ" dirty="0" err="1"/>
              <a:t>Why</a:t>
            </a:r>
            <a:r>
              <a:rPr lang="cs-CZ" dirty="0"/>
              <a:t>?</a:t>
            </a:r>
          </a:p>
          <a:p>
            <a:endParaRPr lang="cs-CZ" dirty="0"/>
          </a:p>
        </p:txBody>
      </p:sp>
      <p:pic>
        <p:nvPicPr>
          <p:cNvPr id="12290" name="Picture 2" descr="C:\Users\Miroslav Zvoneček\AppData\Local\Microsoft\Windows\Temporary Internet Files\Content.IE5\MBM4BEDM\MC900434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813" y="3689350"/>
            <a:ext cx="1625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6022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595" y="-531495"/>
            <a:ext cx="6343650" cy="590169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41427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pic>
        <p:nvPicPr>
          <p:cNvPr id="11266" name="Picture 2" descr="http://files.projekt-esf.webnode.cz/200000736-2d8452eb4a/PA2405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908685"/>
            <a:ext cx="3840479" cy="2880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1268" name="Picture 4" descr="http://files.projekt-esf.webnode.cz/200000515-c205ac2ff1/P91603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5971">
            <a:off x="4832125" y="2722298"/>
            <a:ext cx="3689450" cy="27670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
        <p:nvSpPr>
          <p:cNvPr id="6" name="Obdélník 5"/>
          <p:cNvSpPr/>
          <p:nvPr/>
        </p:nvSpPr>
        <p:spPr>
          <a:xfrm>
            <a:off x="5440945" y="474212"/>
            <a:ext cx="2815194" cy="1754326"/>
          </a:xfrm>
          <a:prstGeom prst="rect">
            <a:avLst/>
          </a:prstGeom>
          <a:noFill/>
        </p:spPr>
        <p:txBody>
          <a:bodyPr wrap="none" lIns="91440" tIns="45720" rIns="91440" bIns="45720">
            <a:spAutoFit/>
          </a:bodyPr>
          <a:lstStyle/>
          <a:p>
            <a:r>
              <a:rPr lang="cs-CZ"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Evaluace</a:t>
            </a:r>
            <a:br>
              <a:rPr lang="cs-CZ"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cs-CZ"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projektu</a:t>
            </a:r>
            <a:endParaRPr lang="cs-CZ"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4048926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sp>
        <p:nvSpPr>
          <p:cNvPr id="3" name="Obdélník 2"/>
          <p:cNvSpPr/>
          <p:nvPr/>
        </p:nvSpPr>
        <p:spPr>
          <a:xfrm>
            <a:off x="611505" y="2505670"/>
            <a:ext cx="7668253" cy="923330"/>
          </a:xfrm>
          <a:prstGeom prst="rect">
            <a:avLst/>
          </a:prstGeom>
          <a:noFill/>
        </p:spPr>
        <p:txBody>
          <a:bodyPr wrap="none" lIns="91440" tIns="45720" rIns="91440" bIns="45720">
            <a:spAutoFit/>
          </a:bodyPr>
          <a:lstStyle/>
          <a:p>
            <a:pPr algn="ctr"/>
            <a:r>
              <a:rPr lang="cs-CZ" sz="5400" dirty="0">
                <a:ln w="18415" cmpd="sng">
                  <a:solidFill>
                    <a:srgbClr val="FFFFFF"/>
                  </a:solidFill>
                  <a:prstDash val="solid"/>
                </a:ln>
                <a:solidFill>
                  <a:srgbClr val="FFFFFF"/>
                </a:solidFill>
                <a:effectLst>
                  <a:outerShdw blurRad="63500" dir="3600000" algn="tl" rotWithShape="0">
                    <a:srgbClr val="000000">
                      <a:alpha val="70000"/>
                    </a:srgbClr>
                  </a:outerShdw>
                </a:effectLst>
              </a:rPr>
              <a:t>Děkuji Vám za </a:t>
            </a:r>
            <a:r>
              <a:rPr lang="cs-CZ"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pozornost.</a:t>
            </a:r>
            <a:endParaRPr lang="cs-CZ"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718775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sp>
        <p:nvSpPr>
          <p:cNvPr id="12" name="Obdélník 11"/>
          <p:cNvSpPr/>
          <p:nvPr/>
        </p:nvSpPr>
        <p:spPr>
          <a:xfrm>
            <a:off x="606824" y="548640"/>
            <a:ext cx="6429965" cy="4154984"/>
          </a:xfrm>
          <a:prstGeom prst="rect">
            <a:avLst/>
          </a:prstGeom>
          <a:noFill/>
        </p:spPr>
        <p:txBody>
          <a:bodyPr wrap="none" lIns="91440" tIns="45720" rIns="91440" bIns="45720">
            <a:spAutoFit/>
          </a:bodyPr>
          <a:lstStyle/>
          <a:p>
            <a:endParaRPr lang="cs-CZ" sz="2400" b="1" dirty="0">
              <a:solidFill>
                <a:schemeClr val="bg1"/>
              </a:solidFill>
            </a:endParaRPr>
          </a:p>
          <a:p>
            <a:r>
              <a:rPr lang="cs-CZ" sz="2400" b="1" dirty="0">
                <a:solidFill>
                  <a:schemeClr val="bg1"/>
                </a:solidFill>
              </a:rPr>
              <a:t> </a:t>
            </a:r>
          </a:p>
          <a:p>
            <a:pPr marL="342900" lvl="0" indent="-342900">
              <a:buFont typeface="Wingdings" pitchFamily="2" charset="2"/>
              <a:buChar char="Ø"/>
            </a:pPr>
            <a:r>
              <a:rPr lang="cs-CZ" sz="2400" b="1" dirty="0">
                <a:solidFill>
                  <a:schemeClr val="bg1"/>
                </a:solidFill>
              </a:rPr>
              <a:t>PRACOVNÍ LISTY </a:t>
            </a:r>
          </a:p>
          <a:p>
            <a:pPr marL="342900" lvl="0" indent="-342900">
              <a:buFont typeface="Wingdings" pitchFamily="2" charset="2"/>
              <a:buChar char="Ø"/>
            </a:pPr>
            <a:r>
              <a:rPr lang="cs-CZ" sz="2400" b="1" dirty="0">
                <a:solidFill>
                  <a:schemeClr val="bg1"/>
                </a:solidFill>
              </a:rPr>
              <a:t>SLOVNÍČEK TECHNICKÝCH </a:t>
            </a:r>
            <a:r>
              <a:rPr lang="cs-CZ" sz="2400" b="1" dirty="0" smtClean="0">
                <a:solidFill>
                  <a:schemeClr val="bg1"/>
                </a:solidFill>
              </a:rPr>
              <a:t>POJMŮ</a:t>
            </a:r>
            <a:endParaRPr lang="cs-CZ" sz="2400" b="1" dirty="0">
              <a:solidFill>
                <a:schemeClr val="bg1"/>
              </a:solidFill>
            </a:endParaRPr>
          </a:p>
          <a:p>
            <a:pPr marL="342900" lvl="0" indent="-342900">
              <a:buFont typeface="Wingdings" pitchFamily="2" charset="2"/>
              <a:buChar char="Ø"/>
            </a:pPr>
            <a:r>
              <a:rPr lang="cs-CZ" sz="2400" b="1" dirty="0">
                <a:solidFill>
                  <a:schemeClr val="bg1"/>
                </a:solidFill>
              </a:rPr>
              <a:t>PRACOVNÍ LISTY NA INTERAKTIVNÍ TABULI</a:t>
            </a:r>
          </a:p>
          <a:p>
            <a:r>
              <a:rPr lang="cs-CZ" sz="2400" b="1" dirty="0">
                <a:solidFill>
                  <a:schemeClr val="bg1"/>
                </a:solidFill>
              </a:rPr>
              <a:t> </a:t>
            </a:r>
          </a:p>
          <a:p>
            <a:r>
              <a:rPr lang="cs-CZ" sz="2400" b="1" dirty="0">
                <a:solidFill>
                  <a:schemeClr val="bg1"/>
                </a:solidFill>
              </a:rPr>
              <a:t> </a:t>
            </a:r>
          </a:p>
          <a:p>
            <a:endParaRPr lang="cs-CZ" sz="2400" b="1" dirty="0">
              <a:solidFill>
                <a:schemeClr val="bg1"/>
              </a:solidFill>
            </a:endParaRPr>
          </a:p>
          <a:p>
            <a:r>
              <a:rPr lang="cs-CZ" sz="2400" b="1" dirty="0">
                <a:solidFill>
                  <a:schemeClr val="bg1"/>
                </a:solidFill>
              </a:rPr>
              <a:t> </a:t>
            </a:r>
          </a:p>
          <a:p>
            <a:r>
              <a:rPr lang="cs-CZ" sz="2400" b="1" dirty="0">
                <a:solidFill>
                  <a:schemeClr val="bg1"/>
                </a:solidFill>
              </a:rPr>
              <a:t>Pracovní listy pomohou žákům lépe se </a:t>
            </a:r>
            <a:r>
              <a:rPr lang="cs-CZ" sz="2400" b="1" dirty="0" smtClean="0">
                <a:solidFill>
                  <a:schemeClr val="bg1"/>
                </a:solidFill>
              </a:rPr>
              <a:t>připravit</a:t>
            </a:r>
            <a:br>
              <a:rPr lang="cs-CZ" sz="2400" b="1" dirty="0" smtClean="0">
                <a:solidFill>
                  <a:schemeClr val="bg1"/>
                </a:solidFill>
              </a:rPr>
            </a:br>
            <a:r>
              <a:rPr lang="cs-CZ" sz="2400" b="1" dirty="0" smtClean="0">
                <a:solidFill>
                  <a:schemeClr val="bg1"/>
                </a:solidFill>
              </a:rPr>
              <a:t>k</a:t>
            </a:r>
            <a:r>
              <a:rPr lang="cs-CZ" sz="2400" b="1" dirty="0">
                <a:solidFill>
                  <a:schemeClr val="bg1"/>
                </a:solidFill>
              </a:rPr>
              <a:t> ústní části státní maturitní </a:t>
            </a:r>
            <a:r>
              <a:rPr lang="cs-CZ" sz="2400" b="1" dirty="0" smtClean="0">
                <a:solidFill>
                  <a:schemeClr val="bg1"/>
                </a:solidFill>
              </a:rPr>
              <a:t>zkoušky.</a:t>
            </a:r>
            <a:endParaRPr lang="cs-CZ" sz="2400" b="1" dirty="0">
              <a:solidFill>
                <a:schemeClr val="bg1"/>
              </a:solidFill>
            </a:endParaRPr>
          </a:p>
        </p:txBody>
      </p:sp>
      <p:sp>
        <p:nvSpPr>
          <p:cNvPr id="13" name="Obdélník 12"/>
          <p:cNvSpPr/>
          <p:nvPr/>
        </p:nvSpPr>
        <p:spPr>
          <a:xfrm>
            <a:off x="611505" y="548640"/>
            <a:ext cx="1440180" cy="36004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2000" b="1" dirty="0" smtClean="0">
                <a:latin typeface="Arial Black" pitchFamily="34" charset="0"/>
              </a:rPr>
              <a:t>FORMA</a:t>
            </a:r>
            <a:endParaRPr lang="cs-CZ" b="1" dirty="0">
              <a:latin typeface="Arial Black" pitchFamily="34" charset="0"/>
            </a:endParaRPr>
          </a:p>
        </p:txBody>
      </p:sp>
      <p:sp>
        <p:nvSpPr>
          <p:cNvPr id="16" name="Obdélník 15"/>
          <p:cNvSpPr/>
          <p:nvPr/>
        </p:nvSpPr>
        <p:spPr>
          <a:xfrm>
            <a:off x="611505" y="3248977"/>
            <a:ext cx="1440180" cy="36004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2000" b="1" dirty="0" smtClean="0">
                <a:latin typeface="Arial Black" pitchFamily="34" charset="0"/>
              </a:rPr>
              <a:t>CÍL</a:t>
            </a:r>
            <a:endParaRPr lang="cs-CZ" b="1" dirty="0">
              <a:latin typeface="Arial Black" pitchFamily="34" charset="0"/>
            </a:endParaRPr>
          </a:p>
        </p:txBody>
      </p:sp>
      <p:pic>
        <p:nvPicPr>
          <p:cNvPr id="1028" name="Picture 4" descr="C:\Users\Miroslav Zvoneček\AppData\Local\Microsoft\Windows\Temporary Internet Files\Content.IE5\MBM4BEDM\MC9000193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2391" y="2239217"/>
            <a:ext cx="1839984" cy="160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0601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sp>
        <p:nvSpPr>
          <p:cNvPr id="12" name="Obdélník 11"/>
          <p:cNvSpPr/>
          <p:nvPr/>
        </p:nvSpPr>
        <p:spPr>
          <a:xfrm>
            <a:off x="606824" y="548640"/>
            <a:ext cx="6681637" cy="4154984"/>
          </a:xfrm>
          <a:prstGeom prst="rect">
            <a:avLst/>
          </a:prstGeom>
          <a:noFill/>
        </p:spPr>
        <p:txBody>
          <a:bodyPr wrap="none" lIns="91440" tIns="45720" rIns="91440" bIns="45720">
            <a:spAutoFit/>
          </a:bodyPr>
          <a:lstStyle/>
          <a:p>
            <a:endParaRPr lang="cs-CZ" sz="2400" b="1" dirty="0">
              <a:solidFill>
                <a:schemeClr val="bg1"/>
              </a:solidFill>
            </a:endParaRPr>
          </a:p>
          <a:p>
            <a:r>
              <a:rPr lang="cs-CZ" sz="2400" b="1" dirty="0">
                <a:solidFill>
                  <a:schemeClr val="bg1"/>
                </a:solidFill>
              </a:rPr>
              <a:t> </a:t>
            </a:r>
          </a:p>
          <a:p>
            <a:r>
              <a:rPr lang="cs-CZ" sz="2400" b="1" dirty="0">
                <a:solidFill>
                  <a:schemeClr val="bg1"/>
                </a:solidFill>
              </a:rPr>
              <a:t>Byly </a:t>
            </a:r>
            <a:r>
              <a:rPr lang="cs-CZ" sz="2400" b="1" dirty="0">
                <a:solidFill>
                  <a:schemeClr val="bg1"/>
                </a:solidFill>
              </a:rPr>
              <a:t>vytvořeny dva typy pracovních </a:t>
            </a:r>
            <a:r>
              <a:rPr lang="cs-CZ" sz="2400" b="1" dirty="0" smtClean="0">
                <a:solidFill>
                  <a:schemeClr val="bg1"/>
                </a:solidFill>
              </a:rPr>
              <a:t>listů:</a:t>
            </a:r>
            <a:endParaRPr lang="cs-CZ" sz="2400" b="1" dirty="0">
              <a:solidFill>
                <a:schemeClr val="bg1"/>
              </a:solidFill>
            </a:endParaRPr>
          </a:p>
          <a:p>
            <a:r>
              <a:rPr lang="cs-CZ" sz="2400" b="1" dirty="0">
                <a:solidFill>
                  <a:schemeClr val="bg1"/>
                </a:solidFill>
              </a:rPr>
              <a:t> </a:t>
            </a:r>
            <a:endParaRPr lang="cs-CZ" sz="2400" b="1" dirty="0" smtClean="0">
              <a:solidFill>
                <a:schemeClr val="bg1"/>
              </a:solidFill>
            </a:endParaRPr>
          </a:p>
          <a:p>
            <a:endParaRPr lang="cs-CZ" sz="2400" b="1" dirty="0">
              <a:solidFill>
                <a:schemeClr val="bg1"/>
              </a:solidFill>
            </a:endParaRPr>
          </a:p>
          <a:p>
            <a:r>
              <a:rPr lang="cs-CZ" sz="2400" b="1" dirty="0">
                <a:solidFill>
                  <a:schemeClr val="bg1"/>
                </a:solidFill>
              </a:rPr>
              <a:t>A. Pracovní list zaměřen na jedno téma například:</a:t>
            </a:r>
          </a:p>
          <a:p>
            <a:r>
              <a:rPr lang="cs-CZ" sz="2400" b="1" dirty="0">
                <a:solidFill>
                  <a:schemeClr val="bg1"/>
                </a:solidFill>
              </a:rPr>
              <a:t> </a:t>
            </a:r>
          </a:p>
          <a:p>
            <a:pPr marL="342900" lvl="0" indent="-342900">
              <a:buFont typeface="Wingdings" pitchFamily="2" charset="2"/>
              <a:buChar char="Ø"/>
            </a:pPr>
            <a:r>
              <a:rPr lang="cs-CZ" sz="2400" b="1" dirty="0">
                <a:solidFill>
                  <a:schemeClr val="bg1"/>
                </a:solidFill>
              </a:rPr>
              <a:t>Anglicky mluvící země</a:t>
            </a:r>
          </a:p>
          <a:p>
            <a:pPr marL="342900" lvl="0" indent="-342900">
              <a:buFont typeface="Wingdings" pitchFamily="2" charset="2"/>
              <a:buChar char="Ø"/>
            </a:pPr>
            <a:r>
              <a:rPr lang="cs-CZ" sz="2400" b="1" dirty="0">
                <a:solidFill>
                  <a:schemeClr val="bg1"/>
                </a:solidFill>
              </a:rPr>
              <a:t>Turistika a cestování</a:t>
            </a:r>
          </a:p>
          <a:p>
            <a:pPr marL="342900" lvl="0" indent="-342900">
              <a:buFont typeface="Wingdings" pitchFamily="2" charset="2"/>
              <a:buChar char="Ø"/>
            </a:pPr>
            <a:r>
              <a:rPr lang="cs-CZ" sz="2400" b="1" dirty="0">
                <a:solidFill>
                  <a:schemeClr val="bg1"/>
                </a:solidFill>
              </a:rPr>
              <a:t>Vzdělávání</a:t>
            </a:r>
          </a:p>
          <a:p>
            <a:pPr marL="342900" indent="-342900">
              <a:buFont typeface="Wingdings" pitchFamily="2" charset="2"/>
              <a:buChar char="Ø"/>
            </a:pPr>
            <a:r>
              <a:rPr lang="cs-CZ" sz="2400" b="1" dirty="0">
                <a:solidFill>
                  <a:schemeClr val="bg1"/>
                </a:solidFill>
              </a:rPr>
              <a:t>Sport </a:t>
            </a:r>
          </a:p>
        </p:txBody>
      </p:sp>
      <p:sp>
        <p:nvSpPr>
          <p:cNvPr id="13" name="Obdélník 12"/>
          <p:cNvSpPr/>
          <p:nvPr/>
        </p:nvSpPr>
        <p:spPr>
          <a:xfrm>
            <a:off x="611505" y="548640"/>
            <a:ext cx="1440180" cy="36004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2000" b="1" dirty="0" smtClean="0">
                <a:latin typeface="Arial Black" pitchFamily="34" charset="0"/>
              </a:rPr>
              <a:t>OBSAH</a:t>
            </a:r>
            <a:endParaRPr lang="cs-CZ" b="1" dirty="0">
              <a:latin typeface="Arial Black" pitchFamily="34" charset="0"/>
            </a:endParaRPr>
          </a:p>
        </p:txBody>
      </p:sp>
      <p:pic>
        <p:nvPicPr>
          <p:cNvPr id="14338" name="Picture 2" descr="C:\Users\Miroslav Zvoneček\AppData\Local\Microsoft\Windows\Temporary Internet Files\Content.IE5\8LT0B90U\MP9004394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5" y="3429000"/>
            <a:ext cx="3227669" cy="21421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06061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sp>
        <p:nvSpPr>
          <p:cNvPr id="3" name="Zaoblený obdélník 2"/>
          <p:cNvSpPr/>
          <p:nvPr/>
        </p:nvSpPr>
        <p:spPr>
          <a:xfrm>
            <a:off x="611505" y="2708910"/>
            <a:ext cx="6639900" cy="1193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bdélník 1"/>
          <p:cNvSpPr/>
          <p:nvPr/>
        </p:nvSpPr>
        <p:spPr>
          <a:xfrm>
            <a:off x="520701" y="1628775"/>
            <a:ext cx="7651750" cy="2308324"/>
          </a:xfrm>
          <a:prstGeom prst="rect">
            <a:avLst/>
          </a:prstGeom>
        </p:spPr>
        <p:txBody>
          <a:bodyPr wrap="square">
            <a:spAutoFit/>
          </a:bodyPr>
          <a:lstStyle/>
          <a:p>
            <a:pPr>
              <a:spcAft>
                <a:spcPts val="0"/>
              </a:spcAft>
            </a:pPr>
            <a:r>
              <a:rPr lang="cs-CZ" sz="2400" b="1" dirty="0">
                <a:solidFill>
                  <a:schemeClr val="bg1"/>
                </a:solidFill>
              </a:rPr>
              <a:t>B. Pracovní list obsahující čtyři různá témata</a:t>
            </a:r>
          </a:p>
          <a:p>
            <a:pPr>
              <a:spcAft>
                <a:spcPts val="0"/>
              </a:spcAft>
            </a:pPr>
            <a:r>
              <a:rPr lang="cs-CZ" sz="2400" b="1" dirty="0">
                <a:solidFill>
                  <a:schemeClr val="bg1"/>
                </a:solidFill>
              </a:rPr>
              <a:t> </a:t>
            </a:r>
          </a:p>
          <a:p>
            <a:pPr>
              <a:spcAft>
                <a:spcPts val="0"/>
              </a:spcAft>
            </a:pPr>
            <a:r>
              <a:rPr lang="cs-CZ" sz="2400" b="1" dirty="0">
                <a:solidFill>
                  <a:schemeClr val="bg1"/>
                </a:solidFill>
              </a:rPr>
              <a:t> </a:t>
            </a:r>
          </a:p>
          <a:p>
            <a:pPr marL="171450">
              <a:spcAft>
                <a:spcPts val="0"/>
              </a:spcAft>
            </a:pPr>
            <a:r>
              <a:rPr lang="cs-CZ" sz="2400" b="1" dirty="0">
                <a:solidFill>
                  <a:srgbClr val="FFFF00"/>
                </a:solidFill>
              </a:rPr>
              <a:t>Náplň obou typů pracovních listů je zaměřena na procvičování praktických znalosti týkajících se maturitních témat.</a:t>
            </a:r>
          </a:p>
        </p:txBody>
      </p:sp>
      <p:pic>
        <p:nvPicPr>
          <p:cNvPr id="2052" name="Picture 4" descr="C:\Users\Miroslav Zvoneček\AppData\Local\Microsoft\Windows\Temporary Internet Files\Content.IE5\7Q80797S\MP9004394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80" y="4149090"/>
            <a:ext cx="2197873" cy="1532296"/>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7745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sp>
        <p:nvSpPr>
          <p:cNvPr id="2" name="Obdélník 1"/>
          <p:cNvSpPr/>
          <p:nvPr/>
        </p:nvSpPr>
        <p:spPr>
          <a:xfrm>
            <a:off x="971550" y="548640"/>
            <a:ext cx="6606540" cy="461665"/>
          </a:xfrm>
          <a:prstGeom prst="rect">
            <a:avLst/>
          </a:prstGeom>
        </p:spPr>
        <p:txBody>
          <a:bodyPr wrap="square">
            <a:spAutoFit/>
          </a:bodyPr>
          <a:lstStyle/>
          <a:p>
            <a:pPr marL="342900" lvl="0" indent="-342900">
              <a:spcAft>
                <a:spcPts val="0"/>
              </a:spcAft>
              <a:buFont typeface="+mj-lt"/>
              <a:buAutoNum type="alphaUcPeriod"/>
              <a:tabLst>
                <a:tab pos="295275" algn="l"/>
              </a:tabLst>
            </a:pPr>
            <a:r>
              <a:rPr lang="cs-CZ" sz="2400" b="1" dirty="0">
                <a:solidFill>
                  <a:schemeClr val="bg1"/>
                </a:solidFill>
              </a:rPr>
              <a:t>Pracovní list zaměřen na jedno téma např. </a:t>
            </a:r>
          </a:p>
        </p:txBody>
      </p:sp>
      <p:pic>
        <p:nvPicPr>
          <p:cNvPr id="3074" name="il_fi" descr="91940d8f84_76512535_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347" y="2348865"/>
            <a:ext cx="3076575" cy="331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125px-Flag_of_Austra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021" y="1002918"/>
            <a:ext cx="1724025" cy="1162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p:nvPr/>
        </p:nvSpPr>
        <p:spPr>
          <a:xfrm>
            <a:off x="531333" y="1651502"/>
            <a:ext cx="4680585" cy="3570208"/>
          </a:xfrm>
          <a:prstGeom prst="rect">
            <a:avLst/>
          </a:prstGeom>
          <a:noFill/>
        </p:spPr>
        <p:txBody>
          <a:bodyPr wrap="square" rtlCol="0">
            <a:spAutoFit/>
          </a:bodyPr>
          <a:lstStyle/>
          <a:p>
            <a:r>
              <a:rPr lang="cs-CZ" sz="2400" b="1" dirty="0">
                <a:solidFill>
                  <a:schemeClr val="bg1"/>
                </a:solidFill>
              </a:rPr>
              <a:t>OBSAH PRACOVNÍHO </a:t>
            </a:r>
            <a:r>
              <a:rPr lang="cs-CZ" sz="2400" b="1" dirty="0" smtClean="0">
                <a:solidFill>
                  <a:schemeClr val="bg1"/>
                </a:solidFill>
              </a:rPr>
              <a:t>LISTU:</a:t>
            </a:r>
            <a:endParaRPr lang="cs-CZ" sz="2400" b="1" dirty="0">
              <a:solidFill>
                <a:schemeClr val="bg1"/>
              </a:solidFill>
            </a:endParaRPr>
          </a:p>
          <a:p>
            <a:r>
              <a:rPr lang="cs-CZ" sz="2400" b="1" dirty="0">
                <a:solidFill>
                  <a:schemeClr val="bg1"/>
                </a:solidFill>
              </a:rPr>
              <a:t> </a:t>
            </a:r>
          </a:p>
          <a:p>
            <a:pPr marL="342900" lvl="0" indent="-342900">
              <a:buFont typeface="Wingdings" pitchFamily="2" charset="2"/>
              <a:buChar char="Ø"/>
            </a:pPr>
            <a:r>
              <a:rPr lang="cs-CZ" sz="2000" b="1" dirty="0">
                <a:solidFill>
                  <a:schemeClr val="bg1"/>
                </a:solidFill>
              </a:rPr>
              <a:t>Základní informace </a:t>
            </a:r>
          </a:p>
          <a:p>
            <a:pPr marL="342900" lvl="0" indent="-342900">
              <a:buFont typeface="Wingdings" pitchFamily="2" charset="2"/>
              <a:buChar char="Ø"/>
            </a:pPr>
            <a:r>
              <a:rPr lang="cs-CZ" sz="2000" b="1" dirty="0">
                <a:solidFill>
                  <a:schemeClr val="bg1"/>
                </a:solidFill>
              </a:rPr>
              <a:t>Samostatné vyprávění podle obrázků a mapy</a:t>
            </a:r>
          </a:p>
          <a:p>
            <a:pPr marL="342900" lvl="0" indent="-342900">
              <a:buFont typeface="Wingdings" pitchFamily="2" charset="2"/>
              <a:buChar char="Ø"/>
            </a:pPr>
            <a:r>
              <a:rPr lang="cs-CZ" sz="2000" b="1" dirty="0">
                <a:solidFill>
                  <a:schemeClr val="bg1"/>
                </a:solidFill>
              </a:rPr>
              <a:t>Vzájemná interakce žák- učitel na základě určité situace</a:t>
            </a:r>
          </a:p>
          <a:p>
            <a:pPr marL="342900" lvl="0" indent="-342900">
              <a:buFont typeface="Wingdings" pitchFamily="2" charset="2"/>
              <a:buChar char="Ø"/>
            </a:pPr>
            <a:r>
              <a:rPr lang="cs-CZ" sz="2000" b="1" dirty="0">
                <a:solidFill>
                  <a:schemeClr val="bg1"/>
                </a:solidFill>
              </a:rPr>
              <a:t>Popis obrázku a jejich srovnání</a:t>
            </a:r>
          </a:p>
          <a:p>
            <a:pPr marL="342900" lvl="0" indent="-342900">
              <a:buFont typeface="Wingdings" pitchFamily="2" charset="2"/>
              <a:buChar char="Ø"/>
            </a:pPr>
            <a:r>
              <a:rPr lang="cs-CZ" sz="2000" b="1" dirty="0">
                <a:solidFill>
                  <a:schemeClr val="bg1"/>
                </a:solidFill>
              </a:rPr>
              <a:t>Práce s textem – doplnění informací</a:t>
            </a:r>
          </a:p>
          <a:p>
            <a:pPr marL="342900" lvl="0" indent="-342900">
              <a:buFont typeface="Wingdings" pitchFamily="2" charset="2"/>
              <a:buChar char="Ø"/>
            </a:pPr>
            <a:r>
              <a:rPr lang="cs-CZ" sz="2000" b="1" dirty="0">
                <a:solidFill>
                  <a:schemeClr val="bg1"/>
                </a:solidFill>
              </a:rPr>
              <a:t>Obrázková příloha </a:t>
            </a:r>
          </a:p>
          <a:p>
            <a:endParaRPr lang="cs-CZ" dirty="0"/>
          </a:p>
        </p:txBody>
      </p:sp>
      <p:sp>
        <p:nvSpPr>
          <p:cNvPr id="9" name="Obdélník 8"/>
          <p:cNvSpPr/>
          <p:nvPr/>
        </p:nvSpPr>
        <p:spPr>
          <a:xfrm>
            <a:off x="3617994" y="898052"/>
            <a:ext cx="2770310" cy="923330"/>
          </a:xfrm>
          <a:prstGeom prst="rect">
            <a:avLst/>
          </a:prstGeom>
          <a:noFill/>
        </p:spPr>
        <p:txBody>
          <a:bodyPr wrap="none" lIns="91440" tIns="45720" rIns="91440" bIns="45720">
            <a:spAutoFit/>
          </a:bodyPr>
          <a:lstStyle/>
          <a:p>
            <a:pPr algn="ctr"/>
            <a:r>
              <a:rPr lang="cs-CZ"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Austrálie</a:t>
            </a:r>
            <a:endParaRPr lang="cs-CZ"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1640075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pic>
        <p:nvPicPr>
          <p:cNvPr id="17410" name="Picture 2" descr="C:\Users\Miroslav Zvoneček\AppData\Local\Microsoft\Windows\Temporary Internet Files\Content.IE5\7Q80797S\MP9004331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5" y="3584027"/>
            <a:ext cx="3758476" cy="2151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626626" y="273655"/>
            <a:ext cx="8265914" cy="4801314"/>
          </a:xfrm>
          <a:prstGeom prst="rect">
            <a:avLst/>
          </a:prstGeom>
          <a:noFill/>
        </p:spPr>
        <p:txBody>
          <a:bodyPr wrap="square" rtlCol="0">
            <a:spAutoFit/>
          </a:bodyPr>
          <a:lstStyle/>
          <a:p>
            <a:r>
              <a:rPr lang="en-US" b="1" dirty="0">
                <a:solidFill>
                  <a:schemeClr val="bg1"/>
                </a:solidFill>
                <a:latin typeface="Arial Black" pitchFamily="34" charset="0"/>
              </a:rPr>
              <a:t>PRACOVNÍ  LISTY – AUSTRÁLIE  </a:t>
            </a:r>
            <a:endParaRPr lang="cs-CZ" b="1" dirty="0">
              <a:solidFill>
                <a:schemeClr val="bg1"/>
              </a:solidFill>
              <a:latin typeface="Arial Black" pitchFamily="34" charset="0"/>
            </a:endParaRPr>
          </a:p>
          <a:p>
            <a:r>
              <a:rPr lang="en-US" b="1" dirty="0"/>
              <a:t> </a:t>
            </a:r>
            <a:endParaRPr lang="cs-CZ" dirty="0"/>
          </a:p>
          <a:p>
            <a:r>
              <a:rPr lang="en-US" b="1" dirty="0">
                <a:solidFill>
                  <a:schemeClr val="bg1"/>
                </a:solidFill>
              </a:rPr>
              <a:t>Basic information</a:t>
            </a:r>
            <a:endParaRPr lang="cs-CZ" b="1" dirty="0">
              <a:solidFill>
                <a:schemeClr val="bg1"/>
              </a:solidFill>
            </a:endParaRPr>
          </a:p>
          <a:p>
            <a:r>
              <a:rPr lang="en-US" dirty="0"/>
              <a:t>Australia is the smallest continent in the world. It is situated between the Pacific and the Indian Ocean in the southern hemisphere. The name comes from Latin </a:t>
            </a:r>
            <a:r>
              <a:rPr lang="en-US" i="1" dirty="0"/>
              <a:t>Terra </a:t>
            </a:r>
            <a:r>
              <a:rPr lang="en-US" i="1" dirty="0" err="1"/>
              <a:t>Australis</a:t>
            </a:r>
            <a:r>
              <a:rPr lang="en-US" i="1" dirty="0"/>
              <a:t> = </a:t>
            </a:r>
            <a:r>
              <a:rPr lang="en-US" dirty="0"/>
              <a:t>southern land. The island was discovered by Captain James Cook </a:t>
            </a:r>
            <a:r>
              <a:rPr lang="cs-CZ" dirty="0" smtClean="0"/>
              <a:t/>
            </a:r>
            <a:br>
              <a:rPr lang="cs-CZ" dirty="0" smtClean="0"/>
            </a:br>
            <a:r>
              <a:rPr lang="en-US" dirty="0" smtClean="0"/>
              <a:t>in </a:t>
            </a:r>
            <a:r>
              <a:rPr lang="en-US" dirty="0"/>
              <a:t>1770.</a:t>
            </a:r>
            <a:endParaRPr lang="cs-CZ" dirty="0"/>
          </a:p>
          <a:p>
            <a:r>
              <a:rPr lang="en-US" b="1" dirty="0"/>
              <a:t> </a:t>
            </a:r>
            <a:endParaRPr lang="cs-CZ" dirty="0"/>
          </a:p>
          <a:p>
            <a:r>
              <a:rPr lang="en-US" b="1" dirty="0">
                <a:solidFill>
                  <a:schemeClr val="bg1"/>
                </a:solidFill>
              </a:rPr>
              <a:t>Geography</a:t>
            </a:r>
            <a:endParaRPr lang="cs-CZ" b="1" dirty="0">
              <a:solidFill>
                <a:schemeClr val="bg1"/>
              </a:solidFill>
            </a:endParaRPr>
          </a:p>
          <a:p>
            <a:r>
              <a:rPr lang="en-US" dirty="0"/>
              <a:t>There are mostly plains and deserts – the Great Sandy Desert and the Great Victoria Desert. Australia has the Australian Alps and the Great Dividing Range. The highest mountain is Mount Kosciusko</a:t>
            </a:r>
            <a:r>
              <a:rPr lang="en-US" dirty="0" smtClean="0"/>
              <a:t>.</a:t>
            </a:r>
            <a:r>
              <a:rPr lang="cs-CZ" dirty="0" smtClean="0"/>
              <a:t/>
            </a:r>
            <a:br>
              <a:rPr lang="cs-CZ" dirty="0" smtClean="0"/>
            </a:br>
            <a:endParaRPr lang="cs-CZ" dirty="0"/>
          </a:p>
          <a:p>
            <a:r>
              <a:rPr lang="en-US" dirty="0"/>
              <a:t>Ayers Rock or Uluru are the largest piece </a:t>
            </a:r>
            <a:r>
              <a:rPr lang="cs-CZ" dirty="0" smtClean="0"/>
              <a:t/>
            </a:r>
            <a:br>
              <a:rPr lang="cs-CZ" dirty="0" smtClean="0"/>
            </a:br>
            <a:r>
              <a:rPr lang="en-US" dirty="0" smtClean="0"/>
              <a:t>of </a:t>
            </a:r>
            <a:r>
              <a:rPr lang="en-US" dirty="0"/>
              <a:t>rock </a:t>
            </a:r>
            <a:r>
              <a:rPr lang="en-US" dirty="0" smtClean="0"/>
              <a:t>in </a:t>
            </a:r>
            <a:r>
              <a:rPr lang="en-US" dirty="0"/>
              <a:t>the world. </a:t>
            </a:r>
            <a:r>
              <a:rPr lang="en-US" dirty="0" smtClean="0"/>
              <a:t>The </a:t>
            </a:r>
            <a:r>
              <a:rPr lang="en-US" dirty="0"/>
              <a:t>largest rivers are </a:t>
            </a:r>
            <a:r>
              <a:rPr lang="cs-CZ" dirty="0" smtClean="0"/>
              <a:t/>
            </a:r>
            <a:br>
              <a:rPr lang="cs-CZ" dirty="0" smtClean="0"/>
            </a:br>
            <a:r>
              <a:rPr lang="en-US" dirty="0" smtClean="0"/>
              <a:t>the </a:t>
            </a:r>
            <a:r>
              <a:rPr lang="en-US" dirty="0"/>
              <a:t>Murray and the Darling.</a:t>
            </a:r>
            <a:endParaRPr lang="cs-CZ" dirty="0"/>
          </a:p>
          <a:p>
            <a:endParaRPr lang="cs-CZ" dirty="0"/>
          </a:p>
        </p:txBody>
      </p:sp>
    </p:spTree>
    <p:extLst>
      <p:ext uri="{BB962C8B-B14F-4D97-AF65-F5344CB8AC3E}">
        <p14:creationId xmlns:p14="http://schemas.microsoft.com/office/powerpoint/2010/main" val="51640075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pic>
        <p:nvPicPr>
          <p:cNvPr id="4098" name="il_fi" descr="Australia+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685" y="-67638"/>
            <a:ext cx="5760720" cy="526447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40075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sp>
        <p:nvSpPr>
          <p:cNvPr id="2" name="Obdélník 1"/>
          <p:cNvSpPr/>
          <p:nvPr/>
        </p:nvSpPr>
        <p:spPr>
          <a:xfrm>
            <a:off x="298117" y="330460"/>
            <a:ext cx="2295821" cy="923330"/>
          </a:xfrm>
          <a:prstGeom prst="rect">
            <a:avLst/>
          </a:prstGeom>
          <a:noFill/>
        </p:spPr>
        <p:txBody>
          <a:bodyPr wrap="none" lIns="91440" tIns="45720" rIns="91440" bIns="45720">
            <a:spAutoFit/>
          </a:bodyPr>
          <a:lstStyle/>
          <a:p>
            <a:pPr algn="ctr"/>
            <a:r>
              <a:rPr lang="cs-CZ"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Sydney</a:t>
            </a:r>
            <a:endParaRPr lang="cs-CZ"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il_fi" descr="syd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53" y="536238"/>
            <a:ext cx="4680586" cy="465758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251459" y="1268730"/>
            <a:ext cx="3044633" cy="3970318"/>
          </a:xfrm>
          <a:prstGeom prst="rect">
            <a:avLst/>
          </a:prstGeom>
          <a:noFill/>
        </p:spPr>
        <p:txBody>
          <a:bodyPr wrap="square" rtlCol="0">
            <a:spAutoFit/>
          </a:bodyPr>
          <a:lstStyle/>
          <a:p>
            <a:r>
              <a:rPr lang="en-US" dirty="0"/>
              <a:t>The site of the first British colony in Australia, Sydney was established in 1788 at Sydney Cove by Arthur Phillip, commodore of the First Fleet as a penal colony.</a:t>
            </a:r>
          </a:p>
          <a:p>
            <a:r>
              <a:rPr lang="en-US" dirty="0"/>
              <a:t>Sydney is a beautiful city that is situated on one of the most breathtaking harbors in the world. Travelers come from all over the world to enjoy the sights and culture of this fast paced, cosmopolitan city.</a:t>
            </a:r>
            <a:endParaRPr lang="cs-CZ" dirty="0"/>
          </a:p>
        </p:txBody>
      </p:sp>
    </p:spTree>
    <p:extLst>
      <p:ext uri="{BB962C8B-B14F-4D97-AF65-F5344CB8AC3E}">
        <p14:creationId xmlns:p14="http://schemas.microsoft.com/office/powerpoint/2010/main" val="51640075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301208"/>
            <a:ext cx="1152128" cy="1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ovéPole 4"/>
          <p:cNvSpPr txBox="1"/>
          <p:nvPr/>
        </p:nvSpPr>
        <p:spPr>
          <a:xfrm>
            <a:off x="2110861" y="5670860"/>
            <a:ext cx="6336704" cy="1015663"/>
          </a:xfrm>
          <a:prstGeom prst="rect">
            <a:avLst/>
          </a:prstGeom>
          <a:noFill/>
        </p:spPr>
        <p:txBody>
          <a:bodyPr wrap="square" rtlCol="0">
            <a:spAutoFit/>
            <a:scene3d>
              <a:camera prst="orthographicFront"/>
              <a:lightRig rig="flat" dir="tl">
                <a:rot lat="0" lon="0" rev="6600000"/>
              </a:lightRig>
            </a:scene3d>
            <a:sp3d extrusionH="25400" contourW="8890">
              <a:contourClr>
                <a:schemeClr val="accent2">
                  <a:shade val="75000"/>
                </a:schemeClr>
              </a:contourClr>
            </a:sp3d>
          </a:bodyPr>
          <a:lstStyle/>
          <a:p>
            <a:pPr>
              <a:lnSpc>
                <a:spcPct val="150000"/>
              </a:lnSpc>
            </a:pPr>
            <a:r>
              <a:rPr lang="cs-CZ" sz="2000" b="1" dirty="0" smtClean="0">
                <a:ln w="11430">
                  <a:noFill/>
                </a:ln>
                <a:effectLst/>
              </a:rPr>
              <a:t>Střední odborná škola</a:t>
            </a:r>
          </a:p>
          <a:p>
            <a:pPr>
              <a:lnSpc>
                <a:spcPct val="150000"/>
              </a:lnSpc>
            </a:pPr>
            <a:r>
              <a:rPr lang="cs-CZ" sz="2000" b="1" dirty="0" smtClean="0">
                <a:ln w="11430">
                  <a:noFill/>
                </a:ln>
                <a:effectLst/>
              </a:rPr>
              <a:t>a Střední odborné učiliště, Uničov, Moravské nám. 681</a:t>
            </a:r>
          </a:p>
        </p:txBody>
      </p:sp>
      <p:pic>
        <p:nvPicPr>
          <p:cNvPr id="6146" name="il_fi" descr="aborigine1-1gixju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503" y="914478"/>
            <a:ext cx="5331652" cy="4475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délník 5"/>
          <p:cNvSpPr/>
          <p:nvPr/>
        </p:nvSpPr>
        <p:spPr>
          <a:xfrm>
            <a:off x="3923820" y="404888"/>
            <a:ext cx="3932487" cy="923330"/>
          </a:xfrm>
          <a:prstGeom prst="rect">
            <a:avLst/>
          </a:prstGeom>
          <a:noFill/>
        </p:spPr>
        <p:txBody>
          <a:bodyPr wrap="none" lIns="91440" tIns="45720" rIns="91440" bIns="45720">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ABORIGINES</a:t>
            </a:r>
            <a:endParaRPr lang="cs-CZ"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ovéPole 1"/>
          <p:cNvSpPr txBox="1"/>
          <p:nvPr/>
        </p:nvSpPr>
        <p:spPr>
          <a:xfrm>
            <a:off x="329314" y="437927"/>
            <a:ext cx="2823772" cy="4524315"/>
          </a:xfrm>
          <a:prstGeom prst="rect">
            <a:avLst/>
          </a:prstGeom>
          <a:noFill/>
        </p:spPr>
        <p:txBody>
          <a:bodyPr wrap="square" rtlCol="0">
            <a:spAutoFit/>
          </a:bodyPr>
          <a:lstStyle/>
          <a:p>
            <a:r>
              <a:rPr lang="en-US" dirty="0"/>
              <a:t>Australian Aborigines were thought to be the original inhabitants of Australian. A DNA genomic analysis was done on a lock of hair collected from an Aborigine (who’s DNA was not contaminated with European DNA). This DNA analysis showed that there Australian Aborigines descended from humans who migrated from Africa to Eastern Asia, and then settled in Australia.</a:t>
            </a:r>
            <a:endParaRPr lang="cs-CZ" dirty="0"/>
          </a:p>
          <a:p>
            <a:endParaRPr lang="cs-CZ" dirty="0"/>
          </a:p>
        </p:txBody>
      </p:sp>
    </p:spTree>
    <p:extLst>
      <p:ext uri="{BB962C8B-B14F-4D97-AF65-F5344CB8AC3E}">
        <p14:creationId xmlns:p14="http://schemas.microsoft.com/office/powerpoint/2010/main" val="51640075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lnění">
  <a:themeElements>
    <a:clrScheme name="Vlnění">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lnění">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lnění">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122</TotalTime>
  <Words>541</Words>
  <Application>Microsoft Office PowerPoint</Application>
  <PresentationFormat>Předvádění na obrazovce (4:3)</PresentationFormat>
  <Paragraphs>114</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Vlnění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PC</dc:creator>
  <cp:lastModifiedBy>Miroslav Zvoneček</cp:lastModifiedBy>
  <cp:revision>21</cp:revision>
  <dcterms:created xsi:type="dcterms:W3CDTF">2011-11-07T07:18:18Z</dcterms:created>
  <dcterms:modified xsi:type="dcterms:W3CDTF">2012-02-18T21:09:49Z</dcterms:modified>
</cp:coreProperties>
</file>